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22" r:id="rId3"/>
    <p:sldId id="320" r:id="rId4"/>
    <p:sldId id="327" r:id="rId5"/>
    <p:sldId id="326" r:id="rId6"/>
    <p:sldId id="321" r:id="rId7"/>
    <p:sldId id="333" r:id="rId8"/>
    <p:sldId id="331" r:id="rId9"/>
    <p:sldId id="332" r:id="rId10"/>
    <p:sldId id="334" r:id="rId11"/>
    <p:sldId id="336" r:id="rId12"/>
    <p:sldId id="335" r:id="rId13"/>
    <p:sldId id="337" r:id="rId14"/>
    <p:sldId id="329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025E2-298A-4FCC-AD03-944306344739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CC486-59F5-4F62-922E-04D600F927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087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048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299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01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874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44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358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65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089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3102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6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618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EDDAD-A3B2-4D65-9CE1-882B0EFE9618}" type="datetimeFigureOut">
              <a:rPr lang="pt-BR" smtClean="0"/>
              <a:t>08/08/2014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0459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>
            <a:normAutofit/>
          </a:bodyPr>
          <a:lstStyle/>
          <a:p>
            <a:r>
              <a:rPr lang="pt-BR" b="1" dirty="0" smtClean="0"/>
              <a:t>Teoria Crítica e Direito</a:t>
            </a:r>
            <a:br>
              <a:rPr lang="pt-BR" b="1" dirty="0" smtClean="0"/>
            </a:br>
            <a:r>
              <a:rPr lang="pt-BR" sz="3600" b="1" dirty="0" smtClean="0"/>
              <a:t>(Aula </a:t>
            </a:r>
            <a:r>
              <a:rPr lang="pt-BR" sz="3600" b="1" dirty="0" smtClean="0"/>
              <a:t>4)</a:t>
            </a:r>
            <a:endParaRPr lang="pt-BR" sz="3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9632" y="3789040"/>
            <a:ext cx="6400800" cy="1752600"/>
          </a:xfrm>
        </p:spPr>
        <p:txBody>
          <a:bodyPr>
            <a:normAutofit/>
          </a:bodyPr>
          <a:lstStyle/>
          <a:p>
            <a:pPr algn="l"/>
            <a:endParaRPr lang="pt-BR" dirty="0" smtClean="0">
              <a:solidFill>
                <a:srgbClr val="FF0000"/>
              </a:solidFill>
            </a:endParaRPr>
          </a:p>
          <a:p>
            <a:pPr algn="l"/>
            <a:r>
              <a:rPr lang="pt-BR" dirty="0" smtClean="0">
                <a:solidFill>
                  <a:srgbClr val="FF0000"/>
                </a:solidFill>
              </a:rPr>
              <a:t>Mariana Pimentel marianafisch@gmail.com</a:t>
            </a:r>
          </a:p>
          <a:p>
            <a:pPr algn="l"/>
            <a:endParaRPr lang="pt-BR" dirty="0" smtClean="0">
              <a:solidFill>
                <a:srgbClr val="FF0000"/>
              </a:solidFill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123528" y="-387424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dirty="0" smtClean="0">
              <a:solidFill>
                <a:srgbClr val="FF0000"/>
              </a:solidFill>
            </a:endParaRPr>
          </a:p>
          <a:p>
            <a:pPr algn="l"/>
            <a:r>
              <a:rPr lang="pt-BR" dirty="0" smtClean="0">
                <a:solidFill>
                  <a:schemeClr val="tx1"/>
                </a:solidFill>
              </a:rPr>
              <a:t>Escola Judicial – TRT/PB </a:t>
            </a:r>
            <a:endParaRPr lang="pt-B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68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Judith </a:t>
            </a:r>
            <a:r>
              <a:rPr lang="pt-BR" b="1" dirty="0" err="1" smtClean="0">
                <a:solidFill>
                  <a:srgbClr val="FF0000"/>
                </a:solidFill>
              </a:rPr>
              <a:t>Butler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Seres humanos que não sabemos nomear: caso Brenda/David </a:t>
            </a:r>
          </a:p>
          <a:p>
            <a:endParaRPr lang="pt-BR" dirty="0"/>
          </a:p>
          <a:p>
            <a:r>
              <a:rPr lang="pt-BR" dirty="0" smtClean="0"/>
              <a:t>Crítica a normas que nos impelem a nomear de determinada maneira (criar identidades)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2872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Judith </a:t>
            </a:r>
            <a:r>
              <a:rPr lang="pt-BR" b="1" dirty="0" err="1" smtClean="0">
                <a:solidFill>
                  <a:srgbClr val="FF0000"/>
                </a:solidFill>
              </a:rPr>
              <a:t>Butler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dirty="0"/>
              <a:t>os corpos nunca acatam inteiramente as normas mediante as quais se impõe </a:t>
            </a:r>
            <a:r>
              <a:rPr lang="pt-BR" dirty="0" smtClean="0"/>
              <a:t>sua definição (...)</a:t>
            </a:r>
            <a:r>
              <a:rPr lang="pt-BR" dirty="0"/>
              <a:t>são as possibilidades de </a:t>
            </a:r>
            <a:r>
              <a:rPr lang="pt-BR" dirty="0" smtClean="0"/>
              <a:t>redefinição </a:t>
            </a:r>
            <a:r>
              <a:rPr lang="pt-BR" dirty="0"/>
              <a:t>abertas por este processo as que marcam um espaço no qual a força da lei reguladora pode voltar-se contra si mesma e produzir rearticulações que coloquem em tela de juízo a força hegemônica destas mesmas leis </a:t>
            </a:r>
            <a:r>
              <a:rPr lang="pt-BR" dirty="0" smtClean="0"/>
              <a:t>reguladoras”</a:t>
            </a:r>
          </a:p>
          <a:p>
            <a:pPr marL="0" indent="0" algn="just">
              <a:buNone/>
            </a:pPr>
            <a:r>
              <a:rPr lang="pt-BR" dirty="0" smtClean="0"/>
              <a:t> (</a:t>
            </a:r>
            <a:r>
              <a:rPr lang="pt-BR" dirty="0"/>
              <a:t>J. </a:t>
            </a:r>
            <a:r>
              <a:rPr lang="pt-BR" dirty="0" err="1"/>
              <a:t>Butler</a:t>
            </a:r>
            <a:r>
              <a:rPr lang="pt-BR" dirty="0"/>
              <a:t>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1645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União </a:t>
            </a:r>
            <a:r>
              <a:rPr lang="pt-BR" b="1" dirty="0" err="1" smtClean="0">
                <a:solidFill>
                  <a:srgbClr val="FF0000"/>
                </a:solidFill>
              </a:rPr>
              <a:t>homoafetiva</a:t>
            </a:r>
            <a:r>
              <a:rPr lang="pt-BR" b="1" dirty="0" smtClean="0">
                <a:solidFill>
                  <a:srgbClr val="FF0000"/>
                </a:solidFill>
              </a:rPr>
              <a:t>?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Avanço para o movimento LGBTT ou perpetuação de um modelo de parceria monogâmico e burguês?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Desejar o reconhecimento estatal? Em que termos queremos ser reconhecidos?</a:t>
            </a:r>
          </a:p>
          <a:p>
            <a:pPr marL="0" indent="0">
              <a:buNone/>
            </a:pPr>
            <a:r>
              <a:rPr lang="pt-BR" dirty="0" smtClean="0"/>
              <a:t> 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7392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Cirurgias de mudança de sexo?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que torna a vida vivível? </a:t>
            </a:r>
          </a:p>
          <a:p>
            <a:endParaRPr lang="pt-BR" dirty="0" smtClean="0"/>
          </a:p>
          <a:p>
            <a:r>
              <a:rPr lang="pt-BR" dirty="0" err="1"/>
              <a:t>T</a:t>
            </a:r>
            <a:r>
              <a:rPr lang="pt-BR" dirty="0" err="1" smtClean="0"/>
              <a:t>ransfobia</a:t>
            </a:r>
            <a:endParaRPr lang="pt-BR" dirty="0"/>
          </a:p>
          <a:p>
            <a:endParaRPr lang="pt-BR" i="1" dirty="0" smtClean="0"/>
          </a:p>
          <a:p>
            <a:r>
              <a:rPr lang="pt-BR" i="1" dirty="0" err="1" smtClean="0"/>
              <a:t>Transregreat</a:t>
            </a:r>
            <a:r>
              <a:rPr lang="pt-BR" i="1" dirty="0" smtClean="0"/>
              <a:t>: </a:t>
            </a:r>
            <a:r>
              <a:rPr lang="pt-BR" dirty="0" smtClean="0"/>
              <a:t>busca por um ideal de masculinidade ou feminilidade?</a:t>
            </a:r>
            <a:endParaRPr lang="pt-BR" i="1" dirty="0" smtClean="0"/>
          </a:p>
          <a:p>
            <a:endParaRPr lang="pt-BR" i="1" dirty="0"/>
          </a:p>
          <a:p>
            <a:endParaRPr lang="pt-BR" i="1" dirty="0" smtClean="0"/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5860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Lutas sociais: o exemplo do feminismo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Posicionamento do acadêmico: crítica à identidade</a:t>
            </a:r>
          </a:p>
          <a:p>
            <a:pPr marL="0" indent="0">
              <a:buNone/>
            </a:pPr>
            <a:r>
              <a:rPr lang="pt-BR" dirty="0" smtClean="0"/>
              <a:t>X</a:t>
            </a:r>
          </a:p>
          <a:p>
            <a:r>
              <a:rPr lang="pt-BR" dirty="0" smtClean="0"/>
              <a:t>Posicionamento do militante: demandas </a:t>
            </a:r>
            <a:r>
              <a:rPr lang="pt-BR" dirty="0" err="1" smtClean="0"/>
              <a:t>identitárias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Acadêmicos e militantes?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089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Luta por Reconhecimento (</a:t>
            </a:r>
            <a:r>
              <a:rPr lang="pt-BR" b="1" dirty="0" err="1" smtClean="0">
                <a:solidFill>
                  <a:srgbClr val="FF0000"/>
                </a:solidFill>
              </a:rPr>
              <a:t>Honneth</a:t>
            </a:r>
            <a:r>
              <a:rPr lang="pt-BR" b="1" dirty="0" smtClean="0">
                <a:solidFill>
                  <a:srgbClr val="FF0000"/>
                </a:solidFill>
              </a:rPr>
              <a:t>)</a:t>
            </a:r>
            <a:endParaRPr lang="pt-BR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335465"/>
              </p:ext>
            </p:extLst>
          </p:nvPr>
        </p:nvGraphicFramePr>
        <p:xfrm>
          <a:off x="323528" y="1340768"/>
          <a:ext cx="8686800" cy="48245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1944216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Formas de </a:t>
                      </a:r>
                      <a:r>
                        <a:rPr lang="pt-BR" sz="2400" b="1" dirty="0" err="1" smtClean="0">
                          <a:solidFill>
                            <a:schemeClr val="tx1"/>
                          </a:solidFill>
                        </a:rPr>
                        <a:t>reconhe</a:t>
                      </a:r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cimento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Relações</a:t>
                      </a:r>
                    </a:p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primárias </a:t>
                      </a:r>
                    </a:p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(amor)</a:t>
                      </a:r>
                      <a:endParaRPr lang="pt-BR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Relações </a:t>
                      </a:r>
                    </a:p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jurídicas</a:t>
                      </a:r>
                      <a:r>
                        <a:rPr lang="pt-BR" sz="2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pt-BR" sz="2400" b="0" baseline="0" dirty="0" smtClean="0">
                          <a:solidFill>
                            <a:schemeClr val="tx1"/>
                          </a:solidFill>
                        </a:rPr>
                        <a:t>(direito)</a:t>
                      </a:r>
                      <a:endParaRPr lang="pt-BR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Comunidade </a:t>
                      </a:r>
                    </a:p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de valores (solidariedade)</a:t>
                      </a:r>
                      <a:endParaRPr lang="pt-BR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68152">
                <a:tc>
                  <a:txBody>
                    <a:bodyPr/>
                    <a:lstStyle/>
                    <a:p>
                      <a:r>
                        <a:rPr lang="pt-BR" sz="2400" b="1" dirty="0" err="1" smtClean="0"/>
                        <a:t>Auto-relação</a:t>
                      </a:r>
                      <a:r>
                        <a:rPr lang="pt-BR" sz="2400" b="1" dirty="0" smtClean="0"/>
                        <a:t> </a:t>
                      </a:r>
                    </a:p>
                    <a:p>
                      <a:r>
                        <a:rPr lang="pt-BR" sz="2400" b="1" dirty="0" smtClean="0"/>
                        <a:t>prática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Autoconfiança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err="1" smtClean="0"/>
                        <a:t>Auto-respeito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err="1" smtClean="0"/>
                        <a:t>Auto-estima</a:t>
                      </a:r>
                      <a:endParaRPr lang="pt-BR" sz="2400" dirty="0"/>
                    </a:p>
                  </a:txBody>
                  <a:tcPr/>
                </a:tc>
              </a:tr>
              <a:tr h="1512168">
                <a:tc>
                  <a:txBody>
                    <a:bodyPr/>
                    <a:lstStyle/>
                    <a:p>
                      <a:r>
                        <a:rPr lang="pt-BR" sz="2400" b="1" dirty="0" smtClean="0"/>
                        <a:t>Formas de desrespeito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Maus-tratos e violação (corpo)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Privação de direitos e exclusão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Privação</a:t>
                      </a:r>
                      <a:r>
                        <a:rPr lang="pt-BR" sz="2400" baseline="0" dirty="0" smtClean="0"/>
                        <a:t> da</a:t>
                      </a:r>
                      <a:r>
                        <a:rPr lang="pt-BR" sz="2400" dirty="0" smtClean="0"/>
                        <a:t> </a:t>
                      </a:r>
                    </a:p>
                    <a:p>
                      <a:r>
                        <a:rPr lang="pt-BR" sz="2400" dirty="0" smtClean="0"/>
                        <a:t>Dignidade</a:t>
                      </a:r>
                      <a:endParaRPr lang="pt-BR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299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Experiências de desrespeito: corpo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i="1" dirty="0" smtClean="0">
                <a:latin typeface="+mj-lt"/>
              </a:rPr>
              <a:t>Essa experiência </a:t>
            </a:r>
            <a:r>
              <a:rPr lang="pt-BR" i="1" dirty="0">
                <a:latin typeface="+mj-lt"/>
              </a:rPr>
              <a:t>de desrespeito </a:t>
            </a:r>
            <a:r>
              <a:rPr lang="pt-BR" b="1" i="1" dirty="0" smtClean="0">
                <a:latin typeface="+mj-lt"/>
              </a:rPr>
              <a:t>não varia simplesmente</a:t>
            </a:r>
            <a:r>
              <a:rPr lang="pt-BR" b="1" i="1" dirty="0">
                <a:latin typeface="+mj-lt"/>
              </a:rPr>
              <a:t> </a:t>
            </a:r>
            <a:r>
              <a:rPr lang="pt-BR" b="1" i="1" dirty="0" smtClean="0">
                <a:latin typeface="+mj-lt"/>
              </a:rPr>
              <a:t>com </a:t>
            </a:r>
            <a:r>
              <a:rPr lang="pt-BR" b="1" i="1" dirty="0">
                <a:latin typeface="+mj-lt"/>
              </a:rPr>
              <a:t>o tempo histórico </a:t>
            </a:r>
            <a:r>
              <a:rPr lang="pt-BR" i="1" dirty="0">
                <a:latin typeface="+mj-lt"/>
              </a:rPr>
              <a:t>ou com o quadro cultural de referencias: </a:t>
            </a:r>
            <a:r>
              <a:rPr lang="pt-BR" i="1" dirty="0" smtClean="0">
                <a:latin typeface="+mj-lt"/>
              </a:rPr>
              <a:t>o sofrimento </a:t>
            </a:r>
            <a:r>
              <a:rPr lang="pt-BR" i="1" dirty="0">
                <a:latin typeface="+mj-lt"/>
              </a:rPr>
              <a:t>da tortura ou da </a:t>
            </a:r>
            <a:r>
              <a:rPr lang="pt-BR" i="1" dirty="0" smtClean="0">
                <a:latin typeface="+mj-lt"/>
              </a:rPr>
              <a:t>violação </a:t>
            </a:r>
            <a:r>
              <a:rPr lang="pt-BR" i="1" dirty="0">
                <a:latin typeface="+mj-lt"/>
              </a:rPr>
              <a:t>será sempre </a:t>
            </a:r>
            <a:r>
              <a:rPr lang="pt-BR" i="1" dirty="0" smtClean="0">
                <a:latin typeface="+mj-lt"/>
              </a:rPr>
              <a:t>acompanhado, por </a:t>
            </a:r>
            <a:r>
              <a:rPr lang="pt-BR" i="1" dirty="0">
                <a:latin typeface="+mj-lt"/>
              </a:rPr>
              <a:t>mais distintos que possam ser os sistemas de </a:t>
            </a:r>
            <a:r>
              <a:rPr lang="pt-BR" i="1" dirty="0" smtClean="0">
                <a:latin typeface="+mj-lt"/>
              </a:rPr>
              <a:t>legitimação que</a:t>
            </a:r>
            <a:r>
              <a:rPr lang="pt-BR" i="1" dirty="0">
                <a:latin typeface="+mj-lt"/>
              </a:rPr>
              <a:t> </a:t>
            </a:r>
            <a:r>
              <a:rPr lang="pt-BR" i="1" dirty="0" smtClean="0">
                <a:latin typeface="+mj-lt"/>
              </a:rPr>
              <a:t>procuram </a:t>
            </a:r>
            <a:r>
              <a:rPr lang="pt-BR" i="1" dirty="0">
                <a:latin typeface="+mj-lt"/>
              </a:rPr>
              <a:t>justificá-las socialmente, de um colapso dramático </a:t>
            </a:r>
            <a:r>
              <a:rPr lang="pt-BR" i="1" dirty="0" smtClean="0">
                <a:latin typeface="+mj-lt"/>
              </a:rPr>
              <a:t>da confiança </a:t>
            </a:r>
            <a:r>
              <a:rPr lang="pt-BR" i="1" dirty="0">
                <a:latin typeface="+mj-lt"/>
              </a:rPr>
              <a:t>na fidedignidade do mundo social e, com isso, na </a:t>
            </a:r>
            <a:r>
              <a:rPr lang="pt-BR" i="1" dirty="0" smtClean="0">
                <a:latin typeface="+mj-lt"/>
              </a:rPr>
              <a:t>própria</a:t>
            </a:r>
            <a:r>
              <a:rPr lang="pt-BR" i="1" dirty="0">
                <a:latin typeface="+mj-lt"/>
              </a:rPr>
              <a:t> </a:t>
            </a:r>
            <a:r>
              <a:rPr lang="pt-BR" i="1" dirty="0" err="1" smtClean="0">
                <a:latin typeface="+mj-lt"/>
              </a:rPr>
              <a:t>auto-segurança</a:t>
            </a:r>
            <a:r>
              <a:rPr lang="pt-BR" i="1" dirty="0">
                <a:latin typeface="+mj-lt"/>
              </a:rPr>
              <a:t> </a:t>
            </a:r>
            <a:endParaRPr lang="pt-BR" i="1" dirty="0" smtClean="0">
              <a:latin typeface="+mj-lt"/>
            </a:endParaRPr>
          </a:p>
          <a:p>
            <a:pPr marL="0" indent="0" algn="just">
              <a:buNone/>
            </a:pPr>
            <a:r>
              <a:rPr lang="pt-BR" i="1" dirty="0" smtClean="0">
                <a:latin typeface="+mj-lt"/>
              </a:rPr>
              <a:t>(</a:t>
            </a:r>
            <a:r>
              <a:rPr lang="pt-BR" dirty="0" err="1" smtClean="0">
                <a:latin typeface="+mj-lt"/>
              </a:rPr>
              <a:t>Honneth</a:t>
            </a:r>
            <a:r>
              <a:rPr lang="pt-BR" dirty="0" smtClean="0">
                <a:latin typeface="+mj-lt"/>
              </a:rPr>
              <a:t>, “Luta por Reconhecimento”)</a:t>
            </a:r>
            <a:endParaRPr lang="pt-BR" i="1" dirty="0">
              <a:latin typeface="+mj-lt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3287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Paradoxos do </a:t>
            </a:r>
            <a:r>
              <a:rPr lang="pt-BR" b="1" dirty="0" smtClean="0">
                <a:solidFill>
                  <a:srgbClr val="FF0000"/>
                </a:solidFill>
              </a:rPr>
              <a:t>capitalismo</a:t>
            </a:r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Estado de Bem-Estar na Europa (1960):</a:t>
            </a:r>
          </a:p>
          <a:p>
            <a:pPr algn="just">
              <a:buFontTx/>
              <a:buChar char="-"/>
            </a:pPr>
            <a:r>
              <a:rPr lang="pt-BR" dirty="0" smtClean="0"/>
              <a:t>Liberdade biográfica</a:t>
            </a:r>
          </a:p>
          <a:p>
            <a:pPr algn="just">
              <a:buFontTx/>
              <a:buChar char="-"/>
            </a:pPr>
            <a:r>
              <a:rPr lang="pt-BR" dirty="0" smtClean="0"/>
              <a:t>Inclusão jurídica</a:t>
            </a:r>
          </a:p>
          <a:p>
            <a:pPr algn="just">
              <a:buFontTx/>
              <a:buChar char="-"/>
            </a:pPr>
            <a:endParaRPr lang="pt-BR" dirty="0" smtClean="0"/>
          </a:p>
          <a:p>
            <a:pPr algn="just"/>
            <a:r>
              <a:rPr lang="pt-BR" dirty="0" smtClean="0"/>
              <a:t>Novo capitalismo “</a:t>
            </a:r>
            <a:r>
              <a:rPr lang="pt-BR" dirty="0" err="1" smtClean="0"/>
              <a:t>eticizado</a:t>
            </a:r>
            <a:r>
              <a:rPr lang="pt-BR" dirty="0" smtClean="0"/>
              <a:t>”</a:t>
            </a:r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- Princípios normativos permanecem, seus efeitos, contudo, são opostos àqueles intencionados</a:t>
            </a:r>
            <a:endParaRPr lang="pt-BR" dirty="0"/>
          </a:p>
          <a:p>
            <a:pPr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6664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Liberdade individual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pt-BR" dirty="0" smtClean="0"/>
          </a:p>
          <a:p>
            <a:pPr algn="just">
              <a:buFontTx/>
              <a:buChar char="-"/>
            </a:pPr>
            <a:r>
              <a:rPr lang="pt-BR" dirty="0" smtClean="0"/>
              <a:t>Liberdade biográfica?</a:t>
            </a:r>
          </a:p>
          <a:p>
            <a:pPr marL="0" indent="0" algn="just">
              <a:buNone/>
            </a:pPr>
            <a:r>
              <a:rPr lang="pt-BR" dirty="0" smtClean="0"/>
              <a:t>X</a:t>
            </a:r>
          </a:p>
          <a:p>
            <a:pPr marL="0" indent="0" algn="just">
              <a:buNone/>
            </a:pPr>
            <a:r>
              <a:rPr lang="pt-BR" dirty="0" smtClean="0"/>
              <a:t>- Individualismo: desconexão com o todo social (indivíduo é completamente responsável por seus sucessos e fracassos)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0546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Crítica ao liberalismo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Liberdade individual (liberalismo): a subjetividade </a:t>
            </a:r>
            <a:r>
              <a:rPr lang="pt-BR" dirty="0"/>
              <a:t>existe como unidade </a:t>
            </a:r>
            <a:r>
              <a:rPr lang="pt-BR" dirty="0" smtClean="0"/>
              <a:t>pronta acabada </a:t>
            </a:r>
          </a:p>
          <a:p>
            <a:pPr marL="0" indent="0" algn="just">
              <a:buNone/>
            </a:pPr>
            <a:r>
              <a:rPr lang="pt-BR" dirty="0" smtClean="0"/>
              <a:t>X</a:t>
            </a:r>
          </a:p>
          <a:p>
            <a:pPr algn="just"/>
            <a:r>
              <a:rPr lang="pt-BR" dirty="0" smtClean="0"/>
              <a:t>Liberdade intersubjetiva (</a:t>
            </a:r>
            <a:r>
              <a:rPr lang="pt-BR" dirty="0" err="1" smtClean="0"/>
              <a:t>Honneth</a:t>
            </a:r>
            <a:r>
              <a:rPr lang="pt-BR" dirty="0" smtClean="0"/>
              <a:t>): A </a:t>
            </a:r>
            <a:r>
              <a:rPr lang="pt-BR" dirty="0"/>
              <a:t>liberdade pode ser alcançada apenas por meio de experiências </a:t>
            </a:r>
            <a:r>
              <a:rPr lang="pt-BR" dirty="0" smtClean="0"/>
              <a:t>intersubjetivas (que possuem um potencial de “formação”)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2812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Teoria da democracia de </a:t>
            </a:r>
            <a:r>
              <a:rPr lang="pt-BR" b="1" dirty="0" err="1" smtClean="0">
                <a:solidFill>
                  <a:srgbClr val="FF0000"/>
                </a:solidFill>
              </a:rPr>
              <a:t>Honneth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 smtClean="0">
                <a:solidFill>
                  <a:srgbClr val="FF0000"/>
                </a:solidFill>
              </a:rPr>
              <a:t>é insuficientemente radical ou excessivamente radical?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/>
          <a:lstStyle/>
          <a:p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sz="2000" b="1" dirty="0" smtClean="0"/>
              <a:t>Teorias menos radicais                                                                    </a:t>
            </a:r>
            <a:r>
              <a:rPr lang="pt-BR" sz="2400" b="1" dirty="0" smtClean="0"/>
              <a:t>Mais radicais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sz="2000" dirty="0" smtClean="0"/>
              <a:t>Democracia          Habermas                     </a:t>
            </a:r>
            <a:r>
              <a:rPr lang="pt-BR" sz="2000" dirty="0" err="1" smtClean="0"/>
              <a:t>Honneth</a:t>
            </a:r>
            <a:r>
              <a:rPr lang="pt-BR" sz="2000" dirty="0" smtClean="0"/>
              <a:t>         Judith </a:t>
            </a:r>
            <a:r>
              <a:rPr lang="pt-BR" sz="2000" dirty="0" err="1" smtClean="0"/>
              <a:t>Butler</a:t>
            </a:r>
            <a:r>
              <a:rPr lang="pt-BR" sz="2000" dirty="0" smtClean="0"/>
              <a:t>          </a:t>
            </a:r>
            <a:r>
              <a:rPr lang="pt-BR" sz="2000" dirty="0" err="1" smtClean="0"/>
              <a:t>Zizek</a:t>
            </a:r>
            <a:endParaRPr lang="pt-BR" sz="2000" dirty="0" smtClean="0"/>
          </a:p>
          <a:p>
            <a:pPr marL="0" indent="0">
              <a:buNone/>
            </a:pPr>
            <a:r>
              <a:rPr lang="pt-BR" sz="2000" dirty="0" smtClean="0"/>
              <a:t>formal</a:t>
            </a:r>
            <a:endParaRPr lang="pt-BR" sz="2000" dirty="0"/>
          </a:p>
        </p:txBody>
      </p:sp>
      <p:cxnSp>
        <p:nvCxnSpPr>
          <p:cNvPr id="5" name="Conector de seta reta 4"/>
          <p:cNvCxnSpPr/>
          <p:nvPr/>
        </p:nvCxnSpPr>
        <p:spPr>
          <a:xfrm flipV="1">
            <a:off x="755576" y="3789040"/>
            <a:ext cx="7416824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971600" y="3573016"/>
            <a:ext cx="0" cy="468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8100392" y="3537012"/>
            <a:ext cx="0" cy="468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>
            <a:off x="2771800" y="3596355"/>
            <a:ext cx="0" cy="468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>
            <a:off x="4932040" y="3537012"/>
            <a:ext cx="0" cy="527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>
            <a:off x="6588224" y="3537012"/>
            <a:ext cx="0" cy="527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261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Movimentos sociais: o exemplo do feminismo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r>
              <a:rPr lang="pt-BR" dirty="0"/>
              <a:t>Primeira onda feminista (início dos século XX): igualdade de direitos (as mulheres, até então, eram proibidas de votar)</a:t>
            </a:r>
          </a:p>
          <a:p>
            <a:r>
              <a:rPr lang="pt-BR" dirty="0"/>
              <a:t>Segunda onda feminista (1960-1980): igualdade econômica, social e política</a:t>
            </a:r>
          </a:p>
          <a:p>
            <a:r>
              <a:rPr lang="pt-BR" dirty="0"/>
              <a:t>Terceira onda feminista (após 1980): </a:t>
            </a:r>
            <a:r>
              <a:rPr lang="pt-BR" dirty="0" smtClean="0"/>
              <a:t>direito à diferença </a:t>
            </a:r>
            <a:r>
              <a:rPr lang="pt-BR" dirty="0"/>
              <a:t>(entre mulheres, entre gêneros)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3782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Judith </a:t>
            </a:r>
            <a:r>
              <a:rPr lang="pt-BR" b="1" dirty="0" err="1" smtClean="0">
                <a:solidFill>
                  <a:srgbClr val="FF0000"/>
                </a:solidFill>
              </a:rPr>
              <a:t>Butler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Crítica radical à identidade</a:t>
            </a:r>
          </a:p>
          <a:p>
            <a:endParaRPr lang="pt-BR" dirty="0" smtClean="0"/>
          </a:p>
          <a:p>
            <a:r>
              <a:rPr lang="pt-BR" dirty="0" smtClean="0"/>
              <a:t>Feminino X masculino... E as </a:t>
            </a:r>
            <a:r>
              <a:rPr lang="pt-BR" dirty="0" err="1" smtClean="0"/>
              <a:t>transidentidades</a:t>
            </a:r>
            <a:r>
              <a:rPr lang="pt-BR" dirty="0" smtClean="0"/>
              <a:t>?</a:t>
            </a:r>
          </a:p>
          <a:p>
            <a:endParaRPr lang="pt-BR" dirty="0"/>
          </a:p>
          <a:p>
            <a:r>
              <a:rPr lang="pt-BR" dirty="0" smtClean="0"/>
              <a:t>Potencial político de experiências impensáveis (gêneros ininteligíveis)</a:t>
            </a:r>
          </a:p>
          <a:p>
            <a:pPr marL="0" indent="0">
              <a:buNone/>
            </a:pPr>
            <a:r>
              <a:rPr lang="pt-BR" dirty="0" smtClean="0"/>
              <a:t>“há algo no sujeito que expressa o que está além do dizível”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88248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</TotalTime>
  <Words>535</Words>
  <Application>Microsoft Office PowerPoint</Application>
  <PresentationFormat>Apresentação na tela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Teoria Crítica e Direito (Aula 4)</vt:lpstr>
      <vt:lpstr>Luta por Reconhecimento (Honneth)</vt:lpstr>
      <vt:lpstr>Experiências de desrespeito: corpo</vt:lpstr>
      <vt:lpstr>Paradoxos do capitalismo </vt:lpstr>
      <vt:lpstr>Liberdade individual</vt:lpstr>
      <vt:lpstr>Crítica ao liberalismo </vt:lpstr>
      <vt:lpstr>Teoria da democracia de Honneth é insuficientemente radical ou excessivamente radical?</vt:lpstr>
      <vt:lpstr>Movimentos sociais: o exemplo do feminismo</vt:lpstr>
      <vt:lpstr>Judith Butler</vt:lpstr>
      <vt:lpstr>Judith Butler</vt:lpstr>
      <vt:lpstr>Judith Butler</vt:lpstr>
      <vt:lpstr>União homoafetiva?</vt:lpstr>
      <vt:lpstr>Cirurgias de mudança de sexo?</vt:lpstr>
      <vt:lpstr>Lutas sociais: o exemplo do feminismo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Mariana</dc:creator>
  <cp:lastModifiedBy>Mariana</cp:lastModifiedBy>
  <cp:revision>113</cp:revision>
  <dcterms:created xsi:type="dcterms:W3CDTF">2014-08-04T17:53:25Z</dcterms:created>
  <dcterms:modified xsi:type="dcterms:W3CDTF">2014-08-08T10:25:23Z</dcterms:modified>
</cp:coreProperties>
</file>