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1" r:id="rId4"/>
    <p:sldId id="258" r:id="rId5"/>
    <p:sldId id="272" r:id="rId6"/>
    <p:sldId id="259" r:id="rId7"/>
    <p:sldId id="260" r:id="rId8"/>
    <p:sldId id="293" r:id="rId9"/>
    <p:sldId id="294" r:id="rId10"/>
    <p:sldId id="262" r:id="rId11"/>
    <p:sldId id="263" r:id="rId12"/>
    <p:sldId id="264" r:id="rId13"/>
    <p:sldId id="265" r:id="rId14"/>
    <p:sldId id="270" r:id="rId15"/>
    <p:sldId id="266" r:id="rId16"/>
    <p:sldId id="267" r:id="rId17"/>
    <p:sldId id="273" r:id="rId18"/>
    <p:sldId id="268" r:id="rId19"/>
    <p:sldId id="269" r:id="rId20"/>
    <p:sldId id="286" r:id="rId21"/>
    <p:sldId id="279" r:id="rId22"/>
    <p:sldId id="281" r:id="rId23"/>
    <p:sldId id="274" r:id="rId24"/>
    <p:sldId id="287" r:id="rId25"/>
    <p:sldId id="297" r:id="rId26"/>
    <p:sldId id="296" r:id="rId27"/>
    <p:sldId id="298" r:id="rId28"/>
    <p:sldId id="301" r:id="rId29"/>
    <p:sldId id="299" r:id="rId30"/>
    <p:sldId id="302" r:id="rId31"/>
    <p:sldId id="300" r:id="rId32"/>
    <p:sldId id="292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025E2-298A-4FCC-AD03-944306344739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CC486-59F5-4F62-922E-04D600F927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87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9CC486-59F5-4F62-922E-04D600F9273C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812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048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29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01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87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44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358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65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89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10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16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61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DDAD-A3B2-4D65-9CE1-882B0EFE9618}" type="datetimeFigureOut">
              <a:rPr lang="pt-BR" smtClean="0"/>
              <a:t>06/08/2014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AB3D4-FCE4-4AA0-BD32-A409972DC7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45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>
            <a:normAutofit/>
          </a:bodyPr>
          <a:lstStyle/>
          <a:p>
            <a:r>
              <a:rPr lang="pt-BR" b="1" dirty="0" smtClean="0"/>
              <a:t>Teoria Crítica e Direito</a:t>
            </a:r>
            <a:br>
              <a:rPr lang="pt-BR" b="1" dirty="0" smtClean="0"/>
            </a:br>
            <a:r>
              <a:rPr lang="pt-BR" sz="3600" b="1" dirty="0" smtClean="0"/>
              <a:t>(Aula 1)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59632" y="3789040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pt-BR" dirty="0" smtClean="0">
              <a:solidFill>
                <a:srgbClr val="FF0000"/>
              </a:solidFill>
            </a:endParaRPr>
          </a:p>
          <a:p>
            <a:pPr algn="l"/>
            <a:r>
              <a:rPr lang="pt-BR" dirty="0" smtClean="0">
                <a:solidFill>
                  <a:srgbClr val="FF0000"/>
                </a:solidFill>
              </a:rPr>
              <a:t>Mariana Pimentel marianafisch@gmail.com</a:t>
            </a:r>
          </a:p>
          <a:p>
            <a:pPr algn="l"/>
            <a:endParaRPr lang="pt-BR" dirty="0" smtClean="0">
              <a:solidFill>
                <a:srgbClr val="FF000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123528" y="-387424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dirty="0" smtClean="0">
              <a:solidFill>
                <a:srgbClr val="FF0000"/>
              </a:solidFill>
            </a:endParaRPr>
          </a:p>
          <a:p>
            <a:pPr algn="l"/>
            <a:r>
              <a:rPr lang="pt-BR" dirty="0" smtClean="0">
                <a:solidFill>
                  <a:schemeClr val="tx1"/>
                </a:solidFill>
              </a:rPr>
              <a:t>Escola Judicial – TRT/PB </a:t>
            </a:r>
            <a:endParaRPr lang="pt-B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6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Pós-guerra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há algo na razão que produz a barbárie, como evitar que Auschwitz aconteça novamente?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err="1" smtClean="0"/>
              <a:t>Eichmann</a:t>
            </a:r>
            <a:r>
              <a:rPr lang="pt-BR" dirty="0" smtClean="0"/>
              <a:t> </a:t>
            </a:r>
            <a:r>
              <a:rPr lang="pt-BR" dirty="0"/>
              <a:t>em </a:t>
            </a:r>
            <a:r>
              <a:rPr lang="pt-BR" dirty="0" smtClean="0"/>
              <a:t>Jerusalém 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 qual é o papel do Direito?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1026" name="Picture 2" descr="C:\Users\Mariana\Pictures\Eichmann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3083380"/>
            <a:ext cx="345638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5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Método do Positivismo Jurídico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cs typeface="Times New Roman" pitchFamily="18" charset="0"/>
              </a:rPr>
              <a:t>Método positivista de análise do direito X direito positivo</a:t>
            </a:r>
          </a:p>
          <a:p>
            <a:pPr algn="just"/>
            <a:endParaRPr lang="pt-BR" dirty="0">
              <a:cs typeface="Times New Roman" pitchFamily="18" charset="0"/>
            </a:endParaRPr>
          </a:p>
          <a:p>
            <a:pPr algn="just"/>
            <a:r>
              <a:rPr lang="pt-BR" dirty="0" smtClean="0">
                <a:cs typeface="Times New Roman" pitchFamily="18" charset="0"/>
              </a:rPr>
              <a:t>Método positivista refuta </a:t>
            </a:r>
            <a:r>
              <a:rPr lang="pt-BR" dirty="0">
                <a:cs typeface="Times New Roman" pitchFamily="18" charset="0"/>
              </a:rPr>
              <a:t>a </a:t>
            </a:r>
            <a:r>
              <a:rPr lang="pt-BR" b="1" dirty="0">
                <a:cs typeface="Times New Roman" pitchFamily="18" charset="0"/>
              </a:rPr>
              <a:t>tese da conexão</a:t>
            </a:r>
            <a:r>
              <a:rPr lang="pt-BR" dirty="0">
                <a:cs typeface="Times New Roman" pitchFamily="18" charset="0"/>
              </a:rPr>
              <a:t> entre </a:t>
            </a:r>
            <a:r>
              <a:rPr lang="pt-BR" dirty="0" smtClean="0">
                <a:cs typeface="Times New Roman" pitchFamily="18" charset="0"/>
              </a:rPr>
              <a:t>Direito e Moral</a:t>
            </a:r>
            <a:r>
              <a:rPr lang="pt-BR" dirty="0"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pt-PT" dirty="0" smtClean="0">
                <a:solidFill>
                  <a:srgbClr val="000000"/>
                </a:solidFill>
                <a:cs typeface="Times New Roman" pitchFamily="18" charset="0"/>
              </a:rPr>
              <a:t>O </a:t>
            </a:r>
            <a:r>
              <a:rPr lang="pt-PT" dirty="0">
                <a:solidFill>
                  <a:srgbClr val="000000"/>
                </a:solidFill>
                <a:cs typeface="Times New Roman" pitchFamily="18" charset="0"/>
              </a:rPr>
              <a:t>estudo científico do direito, para que seja objetivo, tem de estar separado de valorações morais;</a:t>
            </a:r>
          </a:p>
          <a:p>
            <a:pPr algn="just">
              <a:buFontTx/>
              <a:buNone/>
            </a:pPr>
            <a:r>
              <a:rPr lang="pt-PT" dirty="0" smtClean="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pt-PT" dirty="0">
                <a:solidFill>
                  <a:srgbClr val="000000"/>
                </a:solidFill>
                <a:cs typeface="Times New Roman" pitchFamily="18" charset="0"/>
              </a:rPr>
              <a:t> O Problema da legitimidade (justiça) deve ser discutido, mas não pelo cientista do direito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95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Positivismo Jurídico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pt-PT" dirty="0">
                <a:solidFill>
                  <a:srgbClr val="000000"/>
                </a:solidFill>
                <a:cs typeface="Times New Roman" pitchFamily="18" charset="0"/>
              </a:rPr>
              <a:t>Estudo científico do direito (identificação do direito) </a:t>
            </a:r>
            <a:endParaRPr lang="pt-BR" b="1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pt-BR" b="1" dirty="0"/>
              <a:t>	</a:t>
            </a:r>
            <a:r>
              <a:rPr lang="pt-BR" i="1" dirty="0" smtClean="0"/>
              <a:t>a </a:t>
            </a:r>
            <a:r>
              <a:rPr lang="pt-BR" i="1" dirty="0"/>
              <a:t>característica fundamental da ciência consiste na sua </a:t>
            </a:r>
            <a:r>
              <a:rPr lang="pt-BR" i="1" dirty="0" err="1"/>
              <a:t>avaloratividade</a:t>
            </a:r>
            <a:r>
              <a:rPr lang="pt-BR" i="1" dirty="0"/>
              <a:t>, isto é, na distinção entre juízos de fato e juízos de valor e na rigorosa exclusão destes últimos do campo científico: a ciência consiste somente em juízos de </a:t>
            </a:r>
            <a:r>
              <a:rPr lang="pt-BR" i="1" dirty="0" smtClean="0"/>
              <a:t>fato </a:t>
            </a:r>
            <a:r>
              <a:rPr lang="pt-BR" i="1" dirty="0"/>
              <a:t>(Bobbio)</a:t>
            </a:r>
            <a:endParaRPr lang="pt-BR" i="1" dirty="0"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pt-BR" i="1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pt-PT" dirty="0">
                <a:solidFill>
                  <a:srgbClr val="000000"/>
                </a:solidFill>
                <a:cs typeface="Times New Roman" pitchFamily="18" charset="0"/>
              </a:rPr>
              <a:t>Objeto: norma jurídica posta pelo </a:t>
            </a:r>
            <a:r>
              <a:rPr lang="pt-PT" dirty="0" smtClean="0">
                <a:solidFill>
                  <a:srgbClr val="000000"/>
                </a:solidFill>
                <a:cs typeface="Times New Roman" pitchFamily="18" charset="0"/>
              </a:rPr>
              <a:t>Estado </a:t>
            </a:r>
          </a:p>
          <a:p>
            <a:pPr>
              <a:lnSpc>
                <a:spcPct val="80000"/>
              </a:lnSpc>
            </a:pPr>
            <a:endParaRPr lang="pt-PT" dirty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pt-BR" dirty="0">
              <a:cs typeface="Times New Roman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807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Kant e Kelsen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/>
              <a:t>  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598917"/>
              </p:ext>
            </p:extLst>
          </p:nvPr>
        </p:nvGraphicFramePr>
        <p:xfrm>
          <a:off x="899592" y="1700808"/>
          <a:ext cx="7704856" cy="410459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888432"/>
                <a:gridCol w="3816424"/>
              </a:tblGrid>
              <a:tr h="735856">
                <a:tc>
                  <a:txBody>
                    <a:bodyPr/>
                    <a:lstStyle/>
                    <a:p>
                      <a:pPr algn="l"/>
                      <a:r>
                        <a:rPr lang="pt-BR" sz="2800" dirty="0" smtClean="0"/>
                        <a:t>MORAL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800" dirty="0" smtClean="0"/>
                        <a:t>DIREITO</a:t>
                      </a:r>
                      <a:endParaRPr lang="pt-BR" sz="2800" dirty="0"/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AUTONOMIA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HETERONOMIA</a:t>
                      </a:r>
                      <a:endParaRPr lang="pt-BR" dirty="0"/>
                    </a:p>
                  </a:txBody>
                  <a:tcPr/>
                </a:tc>
              </a:tr>
              <a:tr h="878154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JUIZOS</a:t>
                      </a:r>
                      <a:r>
                        <a:rPr lang="pt-BR" baseline="0" dirty="0" smtClean="0"/>
                        <a:t> CATEGÓRICOS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dirty="0" smtClean="0"/>
                        <a:t>JUIZOS HIPOTÉTICOS</a:t>
                      </a:r>
                      <a:endParaRPr lang="pt-BR" dirty="0"/>
                    </a:p>
                  </a:txBody>
                  <a:tcPr/>
                </a:tc>
              </a:tr>
              <a:tr h="1210078">
                <a:tc>
                  <a:txBody>
                    <a:bodyPr/>
                    <a:lstStyle/>
                    <a:p>
                      <a:endParaRPr lang="pt-BR" sz="2000" dirty="0" smtClean="0"/>
                    </a:p>
                    <a:p>
                      <a:r>
                        <a:rPr lang="pt-BR" sz="2000" dirty="0" smtClean="0"/>
                        <a:t>DEVER</a:t>
                      </a:r>
                      <a:r>
                        <a:rPr lang="pt-BR" sz="2000" baseline="0" dirty="0" smtClean="0"/>
                        <a:t> PELO DEVER</a:t>
                      </a:r>
                    </a:p>
                    <a:p>
                      <a:r>
                        <a:rPr lang="pt-BR" sz="2000" baseline="0" dirty="0" err="1" smtClean="0"/>
                        <a:t>Ex</a:t>
                      </a:r>
                      <a:r>
                        <a:rPr lang="pt-BR" sz="2000" baseline="0" dirty="0" smtClean="0"/>
                        <a:t>: Deves ajudar os desafortunados</a:t>
                      </a:r>
                    </a:p>
                    <a:p>
                      <a:endParaRPr lang="pt-BR" baseline="0" dirty="0" smtClean="0"/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000" dirty="0" smtClean="0"/>
                    </a:p>
                    <a:p>
                      <a:r>
                        <a:rPr lang="pt-BR" sz="2000" baseline="0" dirty="0" smtClean="0"/>
                        <a:t>Se HIPÓTESE, deve ser SANÇÃO</a:t>
                      </a:r>
                    </a:p>
                    <a:p>
                      <a:r>
                        <a:rPr lang="pt-BR" sz="2000" dirty="0" err="1" smtClean="0"/>
                        <a:t>Ex</a:t>
                      </a:r>
                      <a:r>
                        <a:rPr lang="pt-BR" sz="2000" dirty="0" smtClean="0"/>
                        <a:t>: se matar, deve ser </a:t>
                      </a:r>
                      <a:r>
                        <a:rPr lang="pt-BR" sz="2000" baseline="0" dirty="0" smtClean="0"/>
                        <a:t>6 a 20 anos de reclusão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95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Teoria Pura do Direito (Kelsen)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Formalismo </a:t>
            </a:r>
            <a:r>
              <a:rPr lang="pt-BR" dirty="0"/>
              <a:t>- se “H”, deve ser “S” (qualquer conteúdo é possível)</a:t>
            </a:r>
          </a:p>
          <a:p>
            <a:endParaRPr lang="pt-BR" dirty="0" smtClean="0"/>
          </a:p>
          <a:p>
            <a:r>
              <a:rPr lang="pt-BR" dirty="0"/>
              <a:t>Fundamento de validade de uma Norma Jurídica (NJ) é única e exclusivamente outra NJ.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8610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Teoria crítica X positivismo jurídico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algn="just"/>
            <a:r>
              <a:rPr lang="pt-BR" dirty="0" smtClean="0"/>
              <a:t>Teoria Crítica: Como conectar direito e moral? Como evitar que Auschwitz aconteça novamente?</a:t>
            </a:r>
          </a:p>
          <a:p>
            <a:pPr marL="0" indent="0" algn="just">
              <a:buNone/>
            </a:pPr>
            <a:r>
              <a:rPr lang="pt-BR" dirty="0" smtClean="0"/>
              <a:t>X</a:t>
            </a:r>
          </a:p>
          <a:p>
            <a:pPr algn="just"/>
            <a:r>
              <a:rPr lang="pt-BR" dirty="0" smtClean="0"/>
              <a:t>Positivismo jurídico: como identificar e descrever o direito?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54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O “beco sem saída” de Adorno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algn="just"/>
            <a:r>
              <a:rPr lang="pt-BR" dirty="0" smtClean="0"/>
              <a:t>Aporias de adorno: a crítica à razão corrói os próprios alicerces (racionais)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É preciso pensar em um novo conceito de razão para sustentar o potencial emancipatório das ciências e do direito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81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800" b="1" dirty="0" smtClean="0">
                <a:solidFill>
                  <a:srgbClr val="FF0000"/>
                </a:solidFill>
              </a:rPr>
              <a:t>Escola de Frankfurt: segunda geração (Habermas)</a:t>
            </a:r>
            <a:endParaRPr lang="pt-BR" sz="48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Mariana\Pictures\Haberm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16" y="2801956"/>
            <a:ext cx="4365087" cy="293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Mariana\Pictures\haberma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40" y="3356992"/>
            <a:ext cx="292163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9290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Jürgen Habermas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Há um potencial emancipatório na modernidade?</a:t>
            </a:r>
          </a:p>
          <a:p>
            <a:endParaRPr lang="pt-BR" dirty="0"/>
          </a:p>
          <a:p>
            <a:r>
              <a:rPr lang="pt-BR" dirty="0" smtClean="0"/>
              <a:t>Solidariedade pós-tradicional</a:t>
            </a:r>
          </a:p>
          <a:p>
            <a:endParaRPr lang="pt-BR" dirty="0"/>
          </a:p>
          <a:p>
            <a:r>
              <a:rPr lang="pt-BR" dirty="0" smtClean="0"/>
              <a:t>Razão monológica (sujeito-objeto) X razão comunicativa (sujeito-sujeito)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082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Habermas e a modernização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Modernização e aumento de complexidade (Sistemas e o mundo da vida)</a:t>
            </a:r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Consenso fático X consenso racional 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6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Teoria Crítica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O que é Teoria Crítica?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Escola de Frankfurt:</a:t>
            </a:r>
          </a:p>
          <a:p>
            <a:pPr>
              <a:buFontTx/>
              <a:buChar char="-"/>
            </a:pPr>
            <a:r>
              <a:rPr lang="pt-BR" dirty="0" smtClean="0"/>
              <a:t>Diagnóstico do tempo presente</a:t>
            </a:r>
          </a:p>
          <a:p>
            <a:pPr>
              <a:buFontTx/>
              <a:buChar char="-"/>
            </a:pPr>
            <a:r>
              <a:rPr lang="pt-BR" dirty="0" smtClean="0"/>
              <a:t>Interdisciplinaridade (autocrítica das ciências)</a:t>
            </a:r>
          </a:p>
          <a:p>
            <a:pPr>
              <a:buFontTx/>
              <a:buChar char="-"/>
            </a:pPr>
            <a:r>
              <a:rPr lang="pt-BR" dirty="0" smtClean="0"/>
              <a:t>Possibilidades de emancipação: teorias normativas (X teorias descritivas)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911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Ação Comunicativa X Ação Estratégica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pt-BR" altLang="pt-BR" dirty="0"/>
              <a:t>Planos de ação são orientados por interações comunicativas.</a:t>
            </a:r>
          </a:p>
          <a:p>
            <a:pPr>
              <a:lnSpc>
                <a:spcPct val="90000"/>
              </a:lnSpc>
            </a:pPr>
            <a:endParaRPr lang="pt-BR" altLang="pt-BR" dirty="0"/>
          </a:p>
          <a:p>
            <a:pPr>
              <a:lnSpc>
                <a:spcPct val="90000"/>
              </a:lnSpc>
            </a:pPr>
            <a:r>
              <a:rPr lang="pt-BR" altLang="pt-BR" dirty="0"/>
              <a:t>Ação comunicativa – </a:t>
            </a:r>
            <a:r>
              <a:rPr lang="pt-BR" altLang="pt-BR" dirty="0" smtClean="0"/>
              <a:t>entendimento</a:t>
            </a:r>
          </a:p>
          <a:p>
            <a:pPr>
              <a:lnSpc>
                <a:spcPct val="90000"/>
              </a:lnSpc>
            </a:pPr>
            <a:endParaRPr lang="pt-BR" altLang="pt-BR" dirty="0"/>
          </a:p>
          <a:p>
            <a:pPr>
              <a:lnSpc>
                <a:spcPct val="90000"/>
              </a:lnSpc>
            </a:pPr>
            <a:r>
              <a:rPr lang="pt-BR" altLang="pt-BR" dirty="0"/>
              <a:t>Ação estratégica – sucesso (exercer influência sobre o interlocutor)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631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BR" altLang="pt-BR" b="1" dirty="0" smtClean="0">
                <a:solidFill>
                  <a:srgbClr val="FF0000"/>
                </a:solidFill>
              </a:rPr>
              <a:t>Situação discursiva ideal</a:t>
            </a:r>
            <a:endParaRPr lang="pt-BR" altLang="pt-BR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altLang="pt-BR" dirty="0" smtClean="0"/>
              <a:t>Racionalidade se manifesta nas condições para o acordo.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altLang="pt-BR" dirty="0" smtClean="0"/>
              <a:t>Orientação para o entendimento (agir comunicativo)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altLang="pt-BR" dirty="0" smtClean="0"/>
              <a:t>Simetria entre os participantes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altLang="pt-BR" dirty="0" smtClean="0"/>
              <a:t>Acesso universal (potencial)</a:t>
            </a:r>
          </a:p>
          <a:p>
            <a:pPr algn="just" eaLnBrk="1" hangingPunct="1">
              <a:lnSpc>
                <a:spcPct val="90000"/>
              </a:lnSpc>
            </a:pPr>
            <a:r>
              <a:rPr lang="pt-BR" altLang="pt-BR" dirty="0" smtClean="0"/>
              <a:t>Sinceridade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dirty="0" smtClean="0"/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681131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 dirty="0" smtClean="0">
                <a:solidFill>
                  <a:srgbClr val="FF0000"/>
                </a:solidFill>
              </a:rPr>
              <a:t>Moral Procedimental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pt-BR" altLang="pt-BR" dirty="0" smtClean="0"/>
              <a:t>O consenso que se alcança através do PROCEDIMENTO (situação discursiva ideal) é RACIONAL</a:t>
            </a:r>
          </a:p>
          <a:p>
            <a:pPr algn="just" eaLnBrk="1" hangingPunct="1"/>
            <a:endParaRPr lang="pt-BR" altLang="pt-BR" dirty="0" smtClean="0"/>
          </a:p>
          <a:p>
            <a:pPr algn="just" eaLnBrk="1" hangingPunct="1"/>
            <a:r>
              <a:rPr lang="pt-BR" altLang="pt-BR" dirty="0" smtClean="0"/>
              <a:t>Deve-se universalizar as condições que permitam a comunicação e a participação</a:t>
            </a:r>
          </a:p>
          <a:p>
            <a:pPr eaLnBrk="1" hangingPunct="1"/>
            <a:endParaRPr lang="pt-BR" altLang="pt-BR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pt-BR" altLang="pt-BR" dirty="0" smtClean="0"/>
          </a:p>
          <a:p>
            <a:pPr eaLnBrk="1" hangingPunct="1">
              <a:buFontTx/>
              <a:buNone/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2549537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Estado Democrático de Direito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altLang="pt-BR" dirty="0"/>
          </a:p>
          <a:p>
            <a:pPr>
              <a:buFontTx/>
              <a:buChar char="-"/>
            </a:pPr>
            <a:r>
              <a:rPr lang="pt-BR" altLang="pt-BR" dirty="0"/>
              <a:t>Direito: </a:t>
            </a:r>
            <a:r>
              <a:rPr lang="pt-BR" altLang="pt-BR" dirty="0" smtClean="0"/>
              <a:t>força </a:t>
            </a:r>
            <a:r>
              <a:rPr lang="pt-BR" altLang="pt-BR" dirty="0"/>
              <a:t>e </a:t>
            </a:r>
            <a:r>
              <a:rPr lang="pt-BR" altLang="pt-BR" dirty="0" smtClean="0"/>
              <a:t>legitimidade</a:t>
            </a:r>
          </a:p>
          <a:p>
            <a:pPr marL="0" indent="0">
              <a:buNone/>
            </a:pPr>
            <a:endParaRPr lang="pt-BR" altLang="pt-BR" dirty="0"/>
          </a:p>
          <a:p>
            <a:pPr>
              <a:buFontTx/>
              <a:buChar char="-"/>
            </a:pPr>
            <a:r>
              <a:rPr lang="pt-BR" altLang="pt-BR" dirty="0"/>
              <a:t>Pressuposto: os destinatários das normas devem ser também os seus autores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7917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Soberania popular e direitos humanos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 smtClean="0"/>
              <a:t>Relação de </a:t>
            </a:r>
            <a:r>
              <a:rPr lang="pt-BR" sz="2800" b="1" dirty="0" smtClean="0"/>
              <a:t>oposição</a:t>
            </a:r>
            <a:r>
              <a:rPr lang="pt-BR" sz="2800" dirty="0" smtClean="0"/>
              <a:t>: </a:t>
            </a:r>
          </a:p>
          <a:p>
            <a:pPr marL="0" indent="0">
              <a:buNone/>
            </a:pPr>
            <a:r>
              <a:rPr lang="pt-BR" sz="2800" dirty="0" smtClean="0"/>
              <a:t>   - Soberania popular (vale o que dispõe o direito positivo de cada Estado) X Direitos humanos (</a:t>
            </a:r>
            <a:r>
              <a:rPr lang="pt-BR" sz="2800" dirty="0" err="1" smtClean="0"/>
              <a:t>DHs</a:t>
            </a:r>
            <a:r>
              <a:rPr lang="pt-BR" sz="2800" dirty="0" smtClean="0"/>
              <a:t>) universais</a:t>
            </a:r>
          </a:p>
          <a:p>
            <a:pPr marL="0" indent="0">
              <a:buNone/>
            </a:pPr>
            <a:r>
              <a:rPr lang="pt-BR" sz="2800" b="1" dirty="0" smtClean="0"/>
              <a:t>X</a:t>
            </a:r>
            <a:endParaRPr lang="pt-BR" sz="2800" b="1" dirty="0"/>
          </a:p>
          <a:p>
            <a:r>
              <a:rPr lang="pt-BR" sz="2800" dirty="0" smtClean="0"/>
              <a:t>Relação de </a:t>
            </a:r>
            <a:r>
              <a:rPr lang="pt-BR" sz="2800" b="1" dirty="0" smtClean="0"/>
              <a:t>complementariedade</a:t>
            </a:r>
            <a:r>
              <a:rPr lang="pt-BR" sz="2800" dirty="0" smtClean="0"/>
              <a:t> (Habermas): </a:t>
            </a:r>
          </a:p>
          <a:p>
            <a:pPr>
              <a:buFontTx/>
              <a:buChar char="-"/>
            </a:pPr>
            <a:r>
              <a:rPr lang="pt-BR" sz="2800" dirty="0" smtClean="0"/>
              <a:t>Só há soberania popular se houver participação de todos em procedimentos de tomada de decisão</a:t>
            </a:r>
          </a:p>
          <a:p>
            <a:pPr>
              <a:buFontTx/>
              <a:buChar char="-"/>
            </a:pPr>
            <a:r>
              <a:rPr lang="pt-BR" sz="2800" dirty="0" err="1" smtClean="0"/>
              <a:t>DHs</a:t>
            </a:r>
            <a:r>
              <a:rPr lang="pt-BR" sz="2800" dirty="0" smtClean="0"/>
              <a:t> institucionalizam </a:t>
            </a:r>
            <a:r>
              <a:rPr lang="pt-BR" sz="2800" dirty="0"/>
              <a:t>as condições comunicativas para a formação de uma vontade política racional</a:t>
            </a:r>
          </a:p>
        </p:txBody>
      </p:sp>
    </p:spTree>
    <p:extLst>
      <p:ext uri="{BB962C8B-B14F-4D97-AF65-F5344CB8AC3E}">
        <p14:creationId xmlns:p14="http://schemas.microsoft.com/office/powerpoint/2010/main" val="1013209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Direitos Humanos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MAS... </a:t>
            </a:r>
            <a:r>
              <a:rPr lang="pt-BR" dirty="0" err="1" smtClean="0"/>
              <a:t>DHs</a:t>
            </a:r>
            <a:r>
              <a:rPr lang="pt-BR" dirty="0" smtClean="0"/>
              <a:t> </a:t>
            </a:r>
            <a:r>
              <a:rPr lang="pt-BR" dirty="0" smtClean="0"/>
              <a:t>não serviriam para encobrir desigualdades e exclusões? </a:t>
            </a:r>
            <a:r>
              <a:rPr lang="pt-BR" dirty="0" err="1" smtClean="0"/>
              <a:t>DHs</a:t>
            </a:r>
            <a:r>
              <a:rPr lang="pt-BR" dirty="0" smtClean="0"/>
              <a:t> esgotam-se nessa função ideológica?</a:t>
            </a:r>
          </a:p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r>
              <a:rPr lang="pt-BR" dirty="0" smtClean="0"/>
              <a:t>Traço detetivesco dos </a:t>
            </a:r>
            <a:r>
              <a:rPr lang="pt-BR" dirty="0" err="1" smtClean="0"/>
              <a:t>DHs</a:t>
            </a:r>
            <a:r>
              <a:rPr lang="pt-BR" dirty="0" smtClean="0"/>
              <a:t>: esforço para dar espaço a todas as vozes e, por isso, são capazes de detectar exclusões realizadas em seu nome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94515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Discursos do ocidente X Discursos asiáticos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Caso da China: restrições aos </a:t>
            </a:r>
            <a:r>
              <a:rPr lang="pt-BR" dirty="0" err="1" smtClean="0"/>
              <a:t>DHs</a:t>
            </a:r>
            <a:r>
              <a:rPr lang="pt-BR" dirty="0" smtClean="0"/>
              <a:t> em nome do coletivismo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Deve-se restringir direitos humanos para garantir o desenvolvimento da nação?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Argumentos instrumentais X normativos (ser humano jamais pode ser tratado como instrumento)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6631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Marcelo Neves X Habermas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Pontos centrais do debate :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 Consenso X dissenso</a:t>
            </a:r>
          </a:p>
          <a:p>
            <a:pPr>
              <a:buFontTx/>
              <a:buChar char="-"/>
            </a:pP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Força simbólica de normas constitucionais e dos </a:t>
            </a:r>
            <a:r>
              <a:rPr lang="pt-BR" dirty="0" err="1" smtClean="0"/>
              <a:t>DHs</a:t>
            </a:r>
            <a:r>
              <a:rPr lang="pt-BR" dirty="0" smtClean="0"/>
              <a:t> </a:t>
            </a:r>
          </a:p>
          <a:p>
            <a:pPr>
              <a:buFontTx/>
              <a:buChar char="-"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99228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CF/88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 smtClean="0"/>
              <a:t>Art</a:t>
            </a:r>
            <a:r>
              <a:rPr lang="pt-BR" b="1" dirty="0"/>
              <a:t>. 7º</a:t>
            </a:r>
            <a:r>
              <a:rPr lang="pt-BR" dirty="0"/>
              <a:t> São direitos dos trabalhadores urbanos e rurais, além de outros que visem à melhoria de sua condição social:</a:t>
            </a:r>
          </a:p>
          <a:p>
            <a:pPr marL="0" indent="0" algn="just">
              <a:buNone/>
            </a:pPr>
            <a:r>
              <a:rPr lang="pt-BR" b="1" dirty="0"/>
              <a:t>IV </a:t>
            </a:r>
            <a:r>
              <a:rPr lang="pt-BR" dirty="0"/>
              <a:t>- salário mínimo, fixado em lei, nacionalmente unificado, capaz de atender a suas necessidades vitais básicas e às de sua família com moradia, alimentação, educação, saúde, lazer, vestuário, higiene, transporte e previdência social, com reajustes periódicos que lhe preservem o poder aquisitivo, sendo vedada sua vinculação para qualquer fim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8079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Marcelo Neves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Norma programática? Eficácia limitada?</a:t>
            </a:r>
          </a:p>
          <a:p>
            <a:pPr marL="0" indent="0" algn="just">
              <a:buNone/>
            </a:pPr>
            <a:r>
              <a:rPr lang="pt-BR" dirty="0" smtClean="0"/>
              <a:t>X</a:t>
            </a:r>
          </a:p>
          <a:p>
            <a:pPr algn="just"/>
            <a:r>
              <a:rPr lang="pt-BR" dirty="0" smtClean="0"/>
              <a:t>Neves:</a:t>
            </a:r>
          </a:p>
          <a:p>
            <a:pPr marL="0" indent="0" algn="just">
              <a:buNone/>
            </a:pPr>
            <a:r>
              <a:rPr lang="pt-BR" dirty="0" smtClean="0"/>
              <a:t>- Desconstitucionalização fática, constitucionalização simbólica</a:t>
            </a:r>
          </a:p>
          <a:p>
            <a:pPr marL="0" indent="0" algn="just">
              <a:buNone/>
            </a:pPr>
            <a:r>
              <a:rPr lang="pt-BR" dirty="0" smtClean="0"/>
              <a:t>- Norma-álibi (para a inação do Estado): </a:t>
            </a:r>
            <a:r>
              <a:rPr lang="pt-BR" dirty="0" err="1" smtClean="0"/>
              <a:t>superexploração</a:t>
            </a:r>
            <a:r>
              <a:rPr lang="pt-BR" dirty="0" smtClean="0"/>
              <a:t> do direito pela política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7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Escola de Frankfurt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Primeira Geração (Adorno e </a:t>
            </a:r>
            <a:r>
              <a:rPr lang="pt-BR" dirty="0" smtClean="0"/>
              <a:t>Horkheimer): crítica à razão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Segunda </a:t>
            </a:r>
            <a:r>
              <a:rPr lang="pt-BR" dirty="0"/>
              <a:t>Geração </a:t>
            </a:r>
            <a:r>
              <a:rPr lang="pt-BR" dirty="0" smtClean="0"/>
              <a:t>(Habermas): razão monológica X razão comunicativa</a:t>
            </a:r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Terceira </a:t>
            </a:r>
            <a:r>
              <a:rPr lang="pt-BR" dirty="0"/>
              <a:t>Geração </a:t>
            </a:r>
            <a:r>
              <a:rPr lang="pt-BR" dirty="0" smtClean="0"/>
              <a:t>(</a:t>
            </a:r>
            <a:r>
              <a:rPr lang="pt-BR" dirty="0" err="1" smtClean="0"/>
              <a:t>Honneth</a:t>
            </a:r>
            <a:r>
              <a:rPr lang="pt-BR" dirty="0" smtClean="0"/>
              <a:t>): reconhecimento e liberdade social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5020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Força simbólica dos </a:t>
            </a:r>
            <a:r>
              <a:rPr lang="pt-BR" b="1" dirty="0" err="1" smtClean="0">
                <a:solidFill>
                  <a:srgbClr val="FF0000"/>
                </a:solidFill>
              </a:rPr>
              <a:t>DHs</a:t>
            </a:r>
            <a:r>
              <a:rPr lang="pt-BR" dirty="0" smtClean="0">
                <a:solidFill>
                  <a:srgbClr val="FF0000"/>
                </a:solidFill>
              </a:rPr>
              <a:t/>
            </a:r>
            <a:br>
              <a:rPr lang="pt-BR" dirty="0" smtClean="0">
                <a:solidFill>
                  <a:srgbClr val="FF0000"/>
                </a:solidFill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t-BR" dirty="0" smtClean="0"/>
              <a:t>Ambivalência: ineficácia X construção de direitos</a:t>
            </a:r>
          </a:p>
          <a:p>
            <a:pPr algn="just">
              <a:buFontTx/>
              <a:buChar char="-"/>
            </a:pPr>
            <a:r>
              <a:rPr lang="pt-BR" dirty="0" smtClean="0"/>
              <a:t>Textos podem revidar?</a:t>
            </a:r>
          </a:p>
          <a:p>
            <a:pPr algn="just">
              <a:buFontTx/>
              <a:buChar char="-"/>
            </a:pPr>
            <a:endParaRPr lang="pt-BR" dirty="0"/>
          </a:p>
          <a:p>
            <a:pPr algn="just">
              <a:buFontTx/>
              <a:buChar char="-"/>
            </a:pPr>
            <a:r>
              <a:rPr lang="pt-BR" dirty="0" smtClean="0"/>
              <a:t>Direitos humanos modernos (definição): expectativa normativas de inclusão jurídica de toda e qualquer ser humano no plano da sociedade mundial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55041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Força simbólica dos direitos humanos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direitos humano têm pretensão da afirmar-se tanto perante as diversas ordens estatais quanto em face da ordem internacional</a:t>
            </a:r>
          </a:p>
          <a:p>
            <a:endParaRPr lang="pt-BR" dirty="0"/>
          </a:p>
          <a:p>
            <a:r>
              <a:rPr lang="pt-BR" dirty="0" err="1" smtClean="0"/>
              <a:t>DHs</a:t>
            </a:r>
            <a:r>
              <a:rPr lang="pt-BR" dirty="0" smtClean="0"/>
              <a:t> existem para garantir o dissenso estrutural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70137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z="4000" b="1" dirty="0" smtClean="0">
                <a:solidFill>
                  <a:srgbClr val="FF0000"/>
                </a:solidFill>
              </a:rPr>
              <a:t>Crítica ao modelo </a:t>
            </a:r>
            <a:r>
              <a:rPr lang="pt-BR" altLang="pt-BR" sz="4000" b="1" dirty="0" err="1" smtClean="0">
                <a:solidFill>
                  <a:srgbClr val="FF0000"/>
                </a:solidFill>
              </a:rPr>
              <a:t>habermasiano</a:t>
            </a:r>
            <a:endParaRPr lang="pt-BR" altLang="pt-BR" sz="4000" b="1" dirty="0" smtClean="0">
              <a:solidFill>
                <a:srgbClr val="FF0000"/>
              </a:solidFill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altLang="pt-BR" dirty="0" smtClean="0"/>
              <a:t>Força simbólica dos Direitos Humanos (Marcelo Neves):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altLang="pt-BR" dirty="0" smtClean="0"/>
              <a:t>- Perigo da legitimação de práticas que se fundam no caráter moral e racional da intervenção humanitária realizadas unilateralmente por grandes potências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pt-BR" altLang="pt-BR" dirty="0" smtClean="0"/>
              <a:t>- A proposta de Habermas acaba por legitimar uma política externa do ocidente de vigilância dos direitos humanos</a:t>
            </a:r>
          </a:p>
          <a:p>
            <a:pPr eaLnBrk="1" hangingPunct="1">
              <a:lnSpc>
                <a:spcPct val="90000"/>
              </a:lnSpc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2945548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Teoria Crítica e Direito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pt-BR" sz="2800" dirty="0" smtClean="0"/>
              <a:t>Crítica ao positivismo nas ciências e no Direito</a:t>
            </a:r>
          </a:p>
          <a:p>
            <a:endParaRPr lang="pt-BR" sz="2800" dirty="0" smtClean="0"/>
          </a:p>
          <a:p>
            <a:r>
              <a:rPr lang="pt-BR" sz="2800" dirty="0" smtClean="0"/>
              <a:t>Qual é a relação entre Direito e Moral? Direitos Humanos são universais?</a:t>
            </a:r>
            <a:endParaRPr lang="pt-BR" sz="2800" dirty="0"/>
          </a:p>
          <a:p>
            <a:pPr marL="0" indent="0">
              <a:buNone/>
            </a:pPr>
            <a:endParaRPr lang="pt-BR" sz="2800" dirty="0" smtClean="0"/>
          </a:p>
          <a:p>
            <a:r>
              <a:rPr lang="pt-BR" sz="2800" dirty="0" smtClean="0"/>
              <a:t>Autores brasileiros (Direito):</a:t>
            </a:r>
          </a:p>
          <a:p>
            <a:pPr marL="0" indent="0" algn="just">
              <a:buNone/>
            </a:pPr>
            <a:r>
              <a:rPr lang="pt-BR" sz="2800" dirty="0" smtClean="0"/>
              <a:t>Marcelo </a:t>
            </a:r>
            <a:r>
              <a:rPr lang="pt-BR" sz="2800" dirty="0"/>
              <a:t>Neves (</a:t>
            </a:r>
            <a:r>
              <a:rPr lang="pt-BR" sz="2800" dirty="0" smtClean="0"/>
              <a:t>UNB); Antônio </a:t>
            </a:r>
            <a:r>
              <a:rPr lang="pt-BR" sz="2800" dirty="0"/>
              <a:t>Maia (</a:t>
            </a:r>
            <a:r>
              <a:rPr lang="pt-BR" sz="2800" dirty="0" smtClean="0"/>
              <a:t>UERJ); Giovani Saavedra (PUCRS); José Eduardo Faria (USP); José Rodrigo Rodrigues (FGV); Thomas Bustamante (UFMG)</a:t>
            </a:r>
          </a:p>
          <a:p>
            <a:pPr>
              <a:buFontTx/>
              <a:buChar char="-"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50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400" b="1" dirty="0" smtClean="0">
                <a:solidFill>
                  <a:srgbClr val="FF0000"/>
                </a:solidFill>
              </a:rPr>
              <a:t>Escola de Frankfurt: primeira geração (Adorno e Horkheimer)</a:t>
            </a:r>
            <a:endParaRPr lang="pt-BR" sz="4400" dirty="0"/>
          </a:p>
        </p:txBody>
      </p:sp>
      <p:pic>
        <p:nvPicPr>
          <p:cNvPr id="2051" name="Picture 3" descr="C:\Users\Mariana\Pictures\Adorno e Horkheim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564904"/>
            <a:ext cx="3518569" cy="267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ariana\Pictures\If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08920"/>
            <a:ext cx="4248472" cy="32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52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Adorno e Horkheimer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Adorno e Horkheimer</a:t>
            </a:r>
          </a:p>
          <a:p>
            <a:pPr marL="0" indent="0" algn="just">
              <a:buNone/>
            </a:pPr>
            <a:r>
              <a:rPr lang="pt-BR" dirty="0" smtClean="0"/>
              <a:t>X</a:t>
            </a:r>
            <a:endParaRPr lang="pt-BR" dirty="0"/>
          </a:p>
          <a:p>
            <a:pPr algn="just"/>
            <a:r>
              <a:rPr lang="pt-BR" dirty="0" smtClean="0"/>
              <a:t>Positivismo nas ciências:</a:t>
            </a:r>
          </a:p>
          <a:p>
            <a:pPr marL="0" indent="0" algn="just">
              <a:buNone/>
            </a:pPr>
            <a:r>
              <a:rPr lang="pt-BR" dirty="0" smtClean="0"/>
              <a:t>As ciências devem abandonar quaisquer pressupostos metafísicos  e simplesmente descrever fatos empiricamente aferíveis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005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Adorno e Horkheimer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800" dirty="0" smtClean="0"/>
              <a:t>Superação da separação entre filosofia e ciência</a:t>
            </a:r>
          </a:p>
          <a:p>
            <a:endParaRPr lang="pt-BR" dirty="0" smtClean="0"/>
          </a:p>
          <a:p>
            <a:r>
              <a:rPr lang="pt-BR" sz="2800" dirty="0" smtClean="0"/>
              <a:t>Relação entre </a:t>
            </a:r>
            <a:r>
              <a:rPr lang="pt-BR" sz="2800" b="1" dirty="0" smtClean="0"/>
              <a:t>saber e poder</a:t>
            </a:r>
            <a:r>
              <a:rPr lang="pt-BR" sz="2800" dirty="0" smtClean="0"/>
              <a:t>: as supostas descrições da ciência são sempre um modo de dominação da natureza</a:t>
            </a:r>
          </a:p>
          <a:p>
            <a:endParaRPr lang="pt-BR" sz="2800" dirty="0" smtClean="0"/>
          </a:p>
          <a:p>
            <a:r>
              <a:rPr lang="pt-BR" sz="2800" dirty="0" smtClean="0"/>
              <a:t>Marx: economia política e exploração da força de trabalho </a:t>
            </a:r>
          </a:p>
          <a:p>
            <a:endParaRPr lang="pt-BR" sz="2800" dirty="0" smtClean="0"/>
          </a:p>
          <a:p>
            <a:r>
              <a:rPr lang="pt-BR" sz="2800" dirty="0" smtClean="0"/>
              <a:t>Freud (“O Mal-Estar na Civilização”): por que os sujeitos se submetem à dominação?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41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Razão instrumental e </a:t>
            </a:r>
            <a:r>
              <a:rPr lang="pt-BR" b="1" dirty="0" err="1" smtClean="0">
                <a:solidFill>
                  <a:srgbClr val="FF0000"/>
                </a:solidFill>
              </a:rPr>
              <a:t>reificação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- Adorno: razão instrumental exerce domínio sobre as coisas (seres humanos são tratados como objetos) </a:t>
            </a: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- Atualmente, a categoria “</a:t>
            </a:r>
            <a:r>
              <a:rPr lang="pt-BR" dirty="0" err="1"/>
              <a:t>reificação</a:t>
            </a:r>
            <a:r>
              <a:rPr lang="pt-BR" dirty="0"/>
              <a:t>” volta à cena: (i.) romances (interagimos com outros seres humanos tratando-os como se fossem objetos); (</a:t>
            </a:r>
            <a:r>
              <a:rPr lang="pt-BR" dirty="0" err="1"/>
              <a:t>ii</a:t>
            </a:r>
            <a:r>
              <a:rPr lang="pt-BR" dirty="0"/>
              <a:t>.) investigações </a:t>
            </a:r>
            <a:r>
              <a:rPr lang="pt-BR" dirty="0" smtClean="0"/>
              <a:t>sociológicas; </a:t>
            </a:r>
            <a:r>
              <a:rPr lang="pt-BR" dirty="0"/>
              <a:t>(</a:t>
            </a:r>
            <a:r>
              <a:rPr lang="pt-BR" dirty="0" err="1"/>
              <a:t>iii</a:t>
            </a:r>
            <a:r>
              <a:rPr lang="pt-BR" dirty="0"/>
              <a:t>.) filosofia ética e moral </a:t>
            </a:r>
            <a:r>
              <a:rPr lang="pt-BR" dirty="0" smtClean="0"/>
              <a:t>(indivíduos </a:t>
            </a:r>
            <a:r>
              <a:rPr lang="pt-BR" dirty="0"/>
              <a:t>são </a:t>
            </a:r>
            <a:r>
              <a:rPr lang="pt-BR" dirty="0" smtClean="0"/>
              <a:t>instrumentalizados, como na venda </a:t>
            </a:r>
            <a:r>
              <a:rPr lang="pt-BR" dirty="0"/>
              <a:t>de </a:t>
            </a:r>
            <a:r>
              <a:rPr lang="pt-BR" dirty="0" smtClean="0"/>
              <a:t>órgãos); </a:t>
            </a:r>
            <a:r>
              <a:rPr lang="pt-BR" dirty="0"/>
              <a:t>(</a:t>
            </a:r>
            <a:r>
              <a:rPr lang="pt-BR" dirty="0" err="1"/>
              <a:t>iv</a:t>
            </a:r>
            <a:r>
              <a:rPr lang="pt-BR" dirty="0"/>
              <a:t>.) Pesquisas neurológicas (explicação da ação humana em termos </a:t>
            </a:r>
            <a:r>
              <a:rPr lang="pt-BR" dirty="0" err="1"/>
              <a:t>biologicistas</a:t>
            </a:r>
            <a:r>
              <a:rPr lang="pt-BR" dirty="0"/>
              <a:t>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624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Razão instrumental e </a:t>
            </a:r>
            <a:r>
              <a:rPr lang="pt-BR" b="1" dirty="0" err="1" smtClean="0">
                <a:solidFill>
                  <a:srgbClr val="FF0000"/>
                </a:solidFill>
              </a:rPr>
              <a:t>reificação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55000" lnSpcReduction="20000"/>
          </a:bodyPr>
          <a:lstStyle/>
          <a:p>
            <a:endParaRPr lang="pt-B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4500" b="1" dirty="0" err="1" smtClean="0">
                <a:cs typeface="Times New Roman" panose="02020603050405020304" pitchFamily="18" charset="0"/>
              </a:rPr>
              <a:t>Reificação</a:t>
            </a:r>
            <a:r>
              <a:rPr lang="pt-BR" sz="4500" dirty="0" smtClean="0">
                <a:cs typeface="Times New Roman" panose="02020603050405020304" pitchFamily="18" charset="0"/>
              </a:rPr>
              <a:t>: sujeitos </a:t>
            </a:r>
            <a:r>
              <a:rPr lang="pt-BR" sz="4500" dirty="0">
                <a:cs typeface="Times New Roman" panose="02020603050405020304" pitchFamily="18" charset="0"/>
              </a:rPr>
              <a:t>assumem, permanentemente, o papel de parceiros de </a:t>
            </a:r>
            <a:r>
              <a:rPr lang="pt-BR" sz="4500" dirty="0" smtClean="0">
                <a:cs typeface="Times New Roman" panose="02020603050405020304" pitchFamily="18" charset="0"/>
              </a:rPr>
              <a:t>troca; observadores desconectados</a:t>
            </a:r>
          </a:p>
          <a:p>
            <a:pPr marL="0" indent="0" algn="just">
              <a:buNone/>
            </a:pPr>
            <a:endParaRPr lang="pt-BR" sz="45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500" dirty="0" smtClean="0">
                <a:cs typeface="Times New Roman" panose="02020603050405020304" pitchFamily="18" charset="0"/>
              </a:rPr>
              <a:t>X</a:t>
            </a:r>
          </a:p>
          <a:p>
            <a:pPr marL="0" indent="0" algn="just">
              <a:buNone/>
            </a:pPr>
            <a:endParaRPr lang="pt-BR" sz="4500" dirty="0" smtClean="0">
              <a:cs typeface="Times New Roman" panose="02020603050405020304" pitchFamily="18" charset="0"/>
            </a:endParaRPr>
          </a:p>
          <a:p>
            <a:pPr algn="just"/>
            <a:r>
              <a:rPr lang="pt-BR" sz="4500" b="1" dirty="0" err="1" smtClean="0">
                <a:cs typeface="Times New Roman" panose="02020603050405020304" pitchFamily="18" charset="0"/>
              </a:rPr>
              <a:t>Mimesis</a:t>
            </a:r>
            <a:r>
              <a:rPr lang="pt-BR" sz="4500" b="1" dirty="0" smtClean="0">
                <a:cs typeface="Times New Roman" panose="02020603050405020304" pitchFamily="18" charset="0"/>
              </a:rPr>
              <a:t> (Adorno)</a:t>
            </a:r>
            <a:r>
              <a:rPr lang="pt-BR" sz="4500" dirty="0" smtClean="0"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4500" dirty="0" smtClean="0">
                <a:cs typeface="Times New Roman" panose="02020603050405020304" pitchFamily="18" charset="0"/>
              </a:rPr>
              <a:t>- Uma </a:t>
            </a:r>
            <a:r>
              <a:rPr lang="pt-BR" sz="4500" dirty="0">
                <a:cs typeface="Times New Roman" panose="02020603050405020304" pitchFamily="18" charset="0"/>
              </a:rPr>
              <a:t>pessoa não se torna uma pessoa até que ela imite outras </a:t>
            </a:r>
            <a:r>
              <a:rPr lang="pt-BR" sz="4500" dirty="0" smtClean="0">
                <a:cs typeface="Times New Roman" panose="02020603050405020304" pitchFamily="18" charset="0"/>
              </a:rPr>
              <a:t>pessoas (</a:t>
            </a:r>
            <a:r>
              <a:rPr lang="pt-BR" sz="4500" dirty="0" err="1" smtClean="0">
                <a:cs typeface="Times New Roman" panose="02020603050405020304" pitchFamily="18" charset="0"/>
              </a:rPr>
              <a:t>mimesis</a:t>
            </a:r>
            <a:r>
              <a:rPr lang="pt-BR" sz="4500" dirty="0" smtClean="0"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pt-BR" sz="4500" dirty="0" smtClean="0">
                <a:cs typeface="Times New Roman" panose="02020603050405020304" pitchFamily="18" charset="0"/>
              </a:rPr>
              <a:t>- Nosso </a:t>
            </a:r>
            <a:r>
              <a:rPr lang="pt-BR" sz="4500" dirty="0">
                <a:cs typeface="Times New Roman" panose="02020603050405020304" pitchFamily="18" charset="0"/>
              </a:rPr>
              <a:t>conhecimento depende do reconhecimento emocional ou aceitação afetiva de diversas perspectivas</a:t>
            </a:r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2279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1107</Words>
  <Application>Microsoft Office PowerPoint</Application>
  <PresentationFormat>Apresentação na tela (4:3)</PresentationFormat>
  <Paragraphs>192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Tema do Office</vt:lpstr>
      <vt:lpstr>Teoria Crítica e Direito (Aula 1)</vt:lpstr>
      <vt:lpstr>Teoria Crítica</vt:lpstr>
      <vt:lpstr>Escola de Frankfurt</vt:lpstr>
      <vt:lpstr>Teoria Crítica e Direito</vt:lpstr>
      <vt:lpstr>Apresentação do PowerPoint</vt:lpstr>
      <vt:lpstr>Adorno e Horkheimer</vt:lpstr>
      <vt:lpstr>Adorno e Horkheimer</vt:lpstr>
      <vt:lpstr>Razão instrumental e reificação </vt:lpstr>
      <vt:lpstr>Razão instrumental e reificação</vt:lpstr>
      <vt:lpstr>Pós-guerra</vt:lpstr>
      <vt:lpstr>Método do Positivismo Jurídico</vt:lpstr>
      <vt:lpstr>Positivismo Jurídico</vt:lpstr>
      <vt:lpstr>Kant e Kelsen</vt:lpstr>
      <vt:lpstr>Teoria Pura do Direito (Kelsen)</vt:lpstr>
      <vt:lpstr>Teoria crítica X positivismo jurídico</vt:lpstr>
      <vt:lpstr>O “beco sem saída” de Adorno</vt:lpstr>
      <vt:lpstr>Apresentação do PowerPoint</vt:lpstr>
      <vt:lpstr>Jürgen Habermas</vt:lpstr>
      <vt:lpstr>Habermas e a modernização</vt:lpstr>
      <vt:lpstr>Ação Comunicativa X Ação Estratégica </vt:lpstr>
      <vt:lpstr>Situação discursiva ideal</vt:lpstr>
      <vt:lpstr>Moral Procedimental</vt:lpstr>
      <vt:lpstr>Estado Democrático de Direito</vt:lpstr>
      <vt:lpstr>Soberania popular e direitos humanos</vt:lpstr>
      <vt:lpstr>Direitos Humanos</vt:lpstr>
      <vt:lpstr>Discursos do ocidente X Discursos asiáticos</vt:lpstr>
      <vt:lpstr>Marcelo Neves X Habermas </vt:lpstr>
      <vt:lpstr>CF/88</vt:lpstr>
      <vt:lpstr>Marcelo Neves</vt:lpstr>
      <vt:lpstr>Força simbólica dos DHs </vt:lpstr>
      <vt:lpstr>Força simbólica dos direitos humanos</vt:lpstr>
      <vt:lpstr>Crítica ao modelo habermasiano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Mariana</cp:lastModifiedBy>
  <cp:revision>72</cp:revision>
  <dcterms:created xsi:type="dcterms:W3CDTF">2014-08-04T17:53:25Z</dcterms:created>
  <dcterms:modified xsi:type="dcterms:W3CDTF">2014-08-06T15:19:00Z</dcterms:modified>
</cp:coreProperties>
</file>