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50" r:id="rId3"/>
    <p:sldId id="458" r:id="rId4"/>
    <p:sldId id="460" r:id="rId5"/>
    <p:sldId id="287" r:id="rId6"/>
    <p:sldId id="462" r:id="rId7"/>
    <p:sldId id="452" r:id="rId8"/>
    <p:sldId id="414" r:id="rId9"/>
    <p:sldId id="415" r:id="rId10"/>
    <p:sldId id="413" r:id="rId11"/>
    <p:sldId id="390" r:id="rId12"/>
    <p:sldId id="392" r:id="rId13"/>
    <p:sldId id="449" r:id="rId14"/>
    <p:sldId id="396" r:id="rId15"/>
    <p:sldId id="479" r:id="rId16"/>
    <p:sldId id="566" r:id="rId17"/>
    <p:sldId id="511" r:id="rId18"/>
    <p:sldId id="513" r:id="rId19"/>
    <p:sldId id="492" r:id="rId20"/>
    <p:sldId id="409" r:id="rId21"/>
    <p:sldId id="670" r:id="rId22"/>
    <p:sldId id="680" r:id="rId23"/>
    <p:sldId id="669" r:id="rId24"/>
    <p:sldId id="671" r:id="rId25"/>
    <p:sldId id="672" r:id="rId26"/>
    <p:sldId id="675" r:id="rId27"/>
    <p:sldId id="440" r:id="rId28"/>
    <p:sldId id="676" r:id="rId29"/>
    <p:sldId id="431" r:id="rId30"/>
    <p:sldId id="432" r:id="rId31"/>
    <p:sldId id="435" r:id="rId32"/>
    <p:sldId id="438" r:id="rId33"/>
    <p:sldId id="430" r:id="rId34"/>
    <p:sldId id="474" r:id="rId35"/>
    <p:sldId id="428" r:id="rId36"/>
    <p:sldId id="437" r:id="rId37"/>
    <p:sldId id="284" r:id="rId38"/>
    <p:sldId id="469" r:id="rId39"/>
    <p:sldId id="319" r:id="rId40"/>
    <p:sldId id="444" r:id="rId41"/>
    <p:sldId id="470" r:id="rId42"/>
    <p:sldId id="472" r:id="rId43"/>
    <p:sldId id="475" r:id="rId44"/>
    <p:sldId id="456" r:id="rId45"/>
    <p:sldId id="476" r:id="rId46"/>
    <p:sldId id="464" r:id="rId47"/>
    <p:sldId id="478" r:id="rId48"/>
    <p:sldId id="678" r:id="rId49"/>
    <p:sldId id="679" r:id="rId50"/>
    <p:sldId id="467" r:id="rId51"/>
    <p:sldId id="465" r:id="rId52"/>
    <p:sldId id="466" r:id="rId53"/>
    <p:sldId id="463" r:id="rId54"/>
    <p:sldId id="468" r:id="rId55"/>
    <p:sldId id="383" r:id="rId5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B4E7"/>
    <a:srgbClr val="DCB927"/>
    <a:srgbClr val="5F1836"/>
    <a:srgbClr val="AE12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25E5076-3810-47DD-B79F-674D7AD40C01}" styleName="Estilo Escuro 1 - Ênfas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1ACDC6-D0A9-40B4-BDC2-B4D255B43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452F5F0-FBEE-47CC-ACDD-7F14C205E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2852ED-FF3D-4327-94DC-E95E1D16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5035-4DF9-4858-BD70-DC1BA94FD7D1}" type="datetimeFigureOut">
              <a:rPr lang="pt-BR" smtClean="0"/>
              <a:t>03/12/2019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E6AED10-E508-4E6F-9B4C-B2EE16594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F38F36-2D23-4610-9E54-A696D9934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CC59-74CC-4E89-AF35-8C613CFFFC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445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B6E768-D29A-451B-9802-67FE215EA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308E08D-3642-4B6A-96AA-3C990807DD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51BFB8-AF2F-475A-B457-BAC155377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5035-4DF9-4858-BD70-DC1BA94FD7D1}" type="datetimeFigureOut">
              <a:rPr lang="pt-BR" smtClean="0"/>
              <a:t>03/12/2019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F18205-2BFF-49D3-8D71-8860D79F3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FA9617-0BF5-4A54-A5F4-3D69722A0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CC59-74CC-4E89-AF35-8C613CFFFC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0947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A6981C-9ECE-42C5-8A0A-03FD98DEDB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EF5D131-B432-4C3A-8F14-3DBC212A5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E0BE81-A001-4904-AD2C-2FB8E8436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5035-4DF9-4858-BD70-DC1BA94FD7D1}" type="datetimeFigureOut">
              <a:rPr lang="pt-BR" smtClean="0"/>
              <a:t>03/12/2019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440BD6-79BE-445E-8FAF-938B4B68B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37C9F38-4E6A-442D-8661-1EF0727D9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CC59-74CC-4E89-AF35-8C613CFFFC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1314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62378-950F-4AFF-BEC8-7AA09AC14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D1ADEC-4D92-4058-80EA-B42396EC8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15600A4-BD9C-449D-8895-CDAA1CD9C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5035-4DF9-4858-BD70-DC1BA94FD7D1}" type="datetimeFigureOut">
              <a:rPr lang="pt-BR" smtClean="0"/>
              <a:t>03/12/2019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EA2432C-0CB5-486D-9DD7-92445F48C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EF12E2-332B-4A15-939C-62416B298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CC59-74CC-4E89-AF35-8C613CFFFC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576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816059-AC11-4EF2-8C52-C6E516313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2769B2B-A778-46AC-8DB1-108C2C9CE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C4C5916-D975-458C-B1C1-C5ACB0BE0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5035-4DF9-4858-BD70-DC1BA94FD7D1}" type="datetimeFigureOut">
              <a:rPr lang="pt-BR" smtClean="0"/>
              <a:t>03/12/2019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88887CD-0D10-4D99-A8E2-52EC05E5A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BC0DF0-5692-4B44-B56A-D003DFDBC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CC59-74CC-4E89-AF35-8C613CFFFC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2238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BF16E0-9095-436F-A58C-0DF05F7A7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212601-9945-44AD-8401-E16B97619B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D3C1DB2-1EBB-40FA-8718-6DF868692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354E7E9-EF1E-4BA6-9CD3-83E149BF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5035-4DF9-4858-BD70-DC1BA94FD7D1}" type="datetimeFigureOut">
              <a:rPr lang="pt-BR" smtClean="0"/>
              <a:t>03/12/2019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B0839DF-A78E-49A0-A5D0-4F0DABEE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2A73A8E-6A3E-4DAF-AE83-556A92F6A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CC59-74CC-4E89-AF35-8C613CFFFC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9318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E82E97-4FD3-48C6-B177-EF173118C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F2862BF-0A1B-4838-9121-6A2982EA3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52976A5-5DC3-4716-AF0D-00201C5080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B67F9A-63A9-4836-AA22-C5039830B3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B04BD8A-D72F-4212-BC92-968761DE9C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5470F52-E13E-45CD-ACF6-AEB5A4E94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5035-4DF9-4858-BD70-DC1BA94FD7D1}" type="datetimeFigureOut">
              <a:rPr lang="pt-BR" smtClean="0"/>
              <a:t>03/12/2019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98C1AF1-28E1-4173-9E97-5FB5E8C3D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A5F6D8D-F58F-491A-8551-FEAE2EF35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CC59-74CC-4E89-AF35-8C613CFFFC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820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F2C8B0-7CE9-48A2-BB4B-B64D727D3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A66C2D3-2C70-47B8-B001-3882B7919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5035-4DF9-4858-BD70-DC1BA94FD7D1}" type="datetimeFigureOut">
              <a:rPr lang="pt-BR" smtClean="0"/>
              <a:t>03/12/2019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09509EE-7D8A-481E-ADBE-F9D39DAF4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0E83BE8-42F7-40EC-95DA-8A9CFF2FD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CC59-74CC-4E89-AF35-8C613CFFFC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529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3DFD2B4-858B-408E-B8F7-992AF824F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5035-4DF9-4858-BD70-DC1BA94FD7D1}" type="datetimeFigureOut">
              <a:rPr lang="pt-BR" smtClean="0"/>
              <a:t>03/12/2019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E9E4D71-3538-41D0-B303-70C32F3B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A4F50F0-E8FB-4B0C-AF17-C162E4981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CC59-74CC-4E89-AF35-8C613CFFFC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4720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A04200-A1B2-442A-8A33-DD5E783E4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0C8F42-55A4-41D7-AD80-4ACB787EF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85622F-B756-4F19-996A-637718B88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546E53D-75A2-47B4-8127-FACC3D9B4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5035-4DF9-4858-BD70-DC1BA94FD7D1}" type="datetimeFigureOut">
              <a:rPr lang="pt-BR" smtClean="0"/>
              <a:t>03/12/2019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01A86C6-8D6B-4ED7-B1A8-B84E3F0CF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67F0875-0247-402D-8F59-0B3878FAD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CC59-74CC-4E89-AF35-8C613CFFFC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9808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371204-11F3-4391-9FF6-8DE8358FB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DB174E4-0658-4DCA-8653-120796716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1A39541-97B0-4A2F-B499-29D92411E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56CFF26-994E-41BC-B37F-DA0174803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5035-4DF9-4858-BD70-DC1BA94FD7D1}" type="datetimeFigureOut">
              <a:rPr lang="pt-BR" smtClean="0"/>
              <a:t>03/12/2019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82C563-9F2E-4719-9CC8-FA46C509A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557A220-82CD-4C2A-B9B4-80A9D4FD9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9CC59-74CC-4E89-AF35-8C613CFFFC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3449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B7AD5CB-498B-4DEC-B649-EBB3CE253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25B5D88-47C9-4830-AE42-D99A12E5D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AA4C1EE-B7ED-425D-921E-1A187EA89D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F5035-4DF9-4858-BD70-DC1BA94FD7D1}" type="datetimeFigureOut">
              <a:rPr lang="pt-BR" smtClean="0"/>
              <a:t>03/12/2019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EA11E12-C5CA-44DD-845A-16B7725F9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02926D2-66AA-4526-955F-F558CB860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9CC59-74CC-4E89-AF35-8C613CFFFC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378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1B7F63-0168-462E-B7D9-B6D246119E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610" y="1122363"/>
            <a:ext cx="10080702" cy="2387600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bg1"/>
                </a:solidFill>
                <a:latin typeface="Abadi" panose="020B0604020202020204" pitchFamily="34" charset="0"/>
              </a:rPr>
              <a:t>Letramento Digital: Tecnologia exponencial e seus impactos no mundo jurídico</a:t>
            </a:r>
            <a:endParaRPr lang="pt-BR" dirty="0">
              <a:latin typeface="Abadi" panose="020B060402020202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4084DAB-F97E-4B6B-B4EF-67CF799FA4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sz="3200" dirty="0">
                <a:solidFill>
                  <a:schemeClr val="bg1"/>
                </a:solidFill>
                <a:latin typeface="Abadi" panose="020B0604020104020204" pitchFamily="34" charset="0"/>
              </a:rPr>
              <a:t>por</a:t>
            </a:r>
            <a:br>
              <a:rPr lang="pt-BR" sz="3200" dirty="0">
                <a:solidFill>
                  <a:schemeClr val="bg1"/>
                </a:solidFill>
                <a:latin typeface="Abadi" panose="020B0604020104020204" pitchFamily="34" charset="0"/>
              </a:rPr>
            </a:br>
            <a:r>
              <a:rPr lang="pt-BR" sz="3200" b="1" dirty="0">
                <a:solidFill>
                  <a:schemeClr val="bg1"/>
                </a:solidFill>
                <a:latin typeface="Abadi" panose="020B0604020104020204" pitchFamily="34" charset="0"/>
              </a:rPr>
              <a:t>Rhodrigo Deda</a:t>
            </a:r>
          </a:p>
        </p:txBody>
      </p:sp>
    </p:spTree>
    <p:extLst>
      <p:ext uri="{BB962C8B-B14F-4D97-AF65-F5344CB8AC3E}">
        <p14:creationId xmlns:p14="http://schemas.microsoft.com/office/powerpoint/2010/main" val="2062432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B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2D42EA8-679F-450B-942E-E784F3052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EEBECC9A-2115-402B-8558-A7F9855D6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Resultado de imagem para startups">
            <a:extLst>
              <a:ext uri="{FF2B5EF4-FFF2-40B4-BE49-F238E27FC236}">
                <a16:creationId xmlns:a16="http://schemas.microsoft.com/office/drawing/2014/main" id="{426BD087-46D2-4FAA-9CD8-C8F2BFA29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736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F7A3996-0900-4194-B703-A39D4A3FB651}"/>
              </a:ext>
            </a:extLst>
          </p:cNvPr>
          <p:cNvSpPr txBox="1"/>
          <p:nvPr/>
        </p:nvSpPr>
        <p:spPr>
          <a:xfrm>
            <a:off x="4492336" y="-356912"/>
            <a:ext cx="3879273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0" dirty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12183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B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2D42EA8-679F-450B-942E-E784F3052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Definição “clássica”</a:t>
            </a:r>
            <a:endParaRPr lang="pt-BR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EEBECC9A-2115-402B-8558-A7F9855D6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sz="4400" dirty="0">
                <a:solidFill>
                  <a:schemeClr val="accent1">
                    <a:lumMod val="50000"/>
                  </a:schemeClr>
                </a:solidFill>
              </a:rPr>
              <a:t>“Uma startup é uma organização temporária em busca de um modelo de negócio escalável, recorrente e lucrativo.”</a:t>
            </a:r>
          </a:p>
          <a:p>
            <a:pPr marL="0" indent="0" algn="just">
              <a:buNone/>
            </a:pPr>
            <a:endParaRPr lang="pt-BR" sz="4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pt-BR" sz="4000" dirty="0">
                <a:solidFill>
                  <a:schemeClr val="accent1">
                    <a:lumMod val="50000"/>
                  </a:schemeClr>
                </a:solidFill>
              </a:rPr>
              <a:t>(Steve </a:t>
            </a:r>
            <a:r>
              <a:rPr lang="pt-BR" sz="4000" dirty="0" err="1">
                <a:solidFill>
                  <a:schemeClr val="accent1">
                    <a:lumMod val="50000"/>
                  </a:schemeClr>
                </a:solidFill>
              </a:rPr>
              <a:t>Blank</a:t>
            </a:r>
            <a:r>
              <a:rPr lang="pt-BR" sz="40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0" indent="0" algn="ctr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16518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B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2D42EA8-679F-450B-942E-E784F3052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Definição Legal</a:t>
            </a:r>
            <a:endParaRPr lang="pt-BR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EEBECC9A-2115-402B-8558-A7F9855D6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sz="4400" dirty="0">
                <a:solidFill>
                  <a:schemeClr val="accent1">
                    <a:lumMod val="50000"/>
                  </a:schemeClr>
                </a:solidFill>
              </a:rPr>
              <a:t>““Art. 65-A. É criado o Inova Simples, regime especial simplificado que concede às iniciativas empresariais de caráter incremental ou disruptivo que se autodeclarem como </a:t>
            </a:r>
            <a:r>
              <a:rPr lang="pt-BR" sz="4400" b="1" dirty="0">
                <a:solidFill>
                  <a:schemeClr val="accent1">
                    <a:lumMod val="50000"/>
                  </a:schemeClr>
                </a:solidFill>
              </a:rPr>
              <a:t>startups</a:t>
            </a:r>
            <a:r>
              <a:rPr lang="pt-BR" sz="4400" dirty="0">
                <a:solidFill>
                  <a:schemeClr val="accent1">
                    <a:lumMod val="50000"/>
                  </a:schemeClr>
                </a:solidFill>
              </a:rPr>
              <a:t> ou </a:t>
            </a:r>
            <a:r>
              <a:rPr lang="pt-BR" sz="4400" b="1" dirty="0">
                <a:solidFill>
                  <a:schemeClr val="accent1">
                    <a:lumMod val="50000"/>
                  </a:schemeClr>
                </a:solidFill>
              </a:rPr>
              <a:t>empresas de inovação </a:t>
            </a:r>
            <a:r>
              <a:rPr lang="pt-BR" sz="4400" dirty="0">
                <a:solidFill>
                  <a:schemeClr val="accent1">
                    <a:lumMod val="50000"/>
                  </a:schemeClr>
                </a:solidFill>
              </a:rPr>
              <a:t>tratamento diferenciado (...).</a:t>
            </a:r>
          </a:p>
          <a:p>
            <a:pPr marL="0" indent="0">
              <a:buNone/>
            </a:pPr>
            <a:r>
              <a:rPr lang="pt-BR" sz="4400" dirty="0">
                <a:solidFill>
                  <a:schemeClr val="accent1">
                    <a:lumMod val="50000"/>
                  </a:schemeClr>
                </a:solidFill>
              </a:rPr>
              <a:t>§ 1º Para os fins desta Lei Complementar, considera-se </a:t>
            </a:r>
            <a:r>
              <a:rPr lang="pt-BR" sz="4400" b="1" dirty="0">
                <a:solidFill>
                  <a:schemeClr val="accent1">
                    <a:lumMod val="50000"/>
                  </a:schemeClr>
                </a:solidFill>
              </a:rPr>
              <a:t>startup a empresa de caráter inovador que visa a aperfeiçoar sistemas, métodos ou modelos de negócio, de produção, de serviços ou de produtos, os quais, quando já existentes, caracterizam startups de natureza incremental, ou, quando relacionados à criação de algo totalmente novo, caracterizam startups de natureza </a:t>
            </a:r>
            <a:r>
              <a:rPr lang="pt-BR" sz="4400" b="1" u="sng" dirty="0">
                <a:solidFill>
                  <a:schemeClr val="accent1">
                    <a:lumMod val="50000"/>
                  </a:schemeClr>
                </a:solidFill>
              </a:rPr>
              <a:t>disruptiva</a:t>
            </a:r>
            <a:r>
              <a:rPr lang="pt-BR" sz="44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pt-BR" sz="4400" dirty="0">
                <a:solidFill>
                  <a:schemeClr val="accent1">
                    <a:lumMod val="50000"/>
                  </a:schemeClr>
                </a:solidFill>
              </a:rPr>
              <a:t>§ 2º As startups caracterizam-se por desenvolver suas inovações em </a:t>
            </a:r>
            <a:r>
              <a:rPr lang="pt-BR" sz="4400" b="1" u="sng" dirty="0">
                <a:solidFill>
                  <a:schemeClr val="accent1">
                    <a:lumMod val="50000"/>
                  </a:schemeClr>
                </a:solidFill>
              </a:rPr>
              <a:t>condições de incerteza</a:t>
            </a:r>
            <a:r>
              <a:rPr lang="pt-BR" sz="4400" dirty="0">
                <a:solidFill>
                  <a:schemeClr val="accent1">
                    <a:lumMod val="50000"/>
                  </a:schemeClr>
                </a:solidFill>
              </a:rPr>
              <a:t> que requerem experimentos e validações constantes, inclusive mediante comercialização experimental provisória, antes de procederem à comercialização plena e à obtenção de receita.”</a:t>
            </a:r>
          </a:p>
          <a:p>
            <a:pPr marL="0" indent="0">
              <a:buNone/>
            </a:pPr>
            <a:endParaRPr lang="pt-BR" sz="4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pt-BR" sz="4000" dirty="0">
                <a:solidFill>
                  <a:schemeClr val="accent1">
                    <a:lumMod val="50000"/>
                  </a:schemeClr>
                </a:solidFill>
              </a:rPr>
              <a:t>(LC 167, art. 13)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6673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B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2D42EA8-679F-450B-942E-E784F3052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Definição da Engenharia de Software</a:t>
            </a:r>
            <a:endParaRPr lang="pt-BR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EEBECC9A-2115-402B-8558-A7F9855D6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pt-BR" sz="4400" dirty="0">
                <a:solidFill>
                  <a:schemeClr val="accent1">
                    <a:lumMod val="50000"/>
                  </a:schemeClr>
                </a:solidFill>
              </a:rPr>
              <a:t>Possuem quatro fases:</a:t>
            </a:r>
          </a:p>
          <a:p>
            <a:pPr marL="0" indent="0">
              <a:buNone/>
            </a:pPr>
            <a:r>
              <a:rPr lang="pt-BR" sz="4400" b="1" dirty="0">
                <a:solidFill>
                  <a:schemeClr val="accent1">
                    <a:lumMod val="50000"/>
                  </a:schemeClr>
                </a:solidFill>
              </a:rPr>
              <a:t>Inicialização</a:t>
            </a:r>
            <a:r>
              <a:rPr lang="pt-BR" sz="4400" dirty="0">
                <a:solidFill>
                  <a:schemeClr val="accent1">
                    <a:lumMod val="50000"/>
                  </a:schemeClr>
                </a:solidFill>
              </a:rPr>
              <a:t>: período entre </a:t>
            </a:r>
            <a:r>
              <a:rPr lang="pt-BR" sz="4400" b="1" dirty="0">
                <a:solidFill>
                  <a:schemeClr val="accent1">
                    <a:lumMod val="50000"/>
                  </a:schemeClr>
                </a:solidFill>
              </a:rPr>
              <a:t>concepção</a:t>
            </a:r>
            <a:r>
              <a:rPr lang="pt-BR" sz="4400" dirty="0">
                <a:solidFill>
                  <a:schemeClr val="accent1">
                    <a:lumMod val="50000"/>
                  </a:schemeClr>
                </a:solidFill>
              </a:rPr>
              <a:t> do produto e primeira venda</a:t>
            </a:r>
          </a:p>
          <a:p>
            <a:pPr marL="0" indent="0">
              <a:buNone/>
            </a:pPr>
            <a:r>
              <a:rPr lang="pt-BR" sz="4400" b="1" dirty="0">
                <a:solidFill>
                  <a:schemeClr val="accent1">
                    <a:lumMod val="50000"/>
                  </a:schemeClr>
                </a:solidFill>
              </a:rPr>
              <a:t>Estabilização</a:t>
            </a:r>
            <a:r>
              <a:rPr lang="pt-BR" sz="4400" dirty="0">
                <a:solidFill>
                  <a:schemeClr val="accent1">
                    <a:lumMod val="50000"/>
                  </a:schemeClr>
                </a:solidFill>
              </a:rPr>
              <a:t>: começa quando o </a:t>
            </a:r>
            <a:r>
              <a:rPr lang="pt-BR" sz="4400" b="1" dirty="0">
                <a:solidFill>
                  <a:schemeClr val="accent1">
                    <a:lumMod val="50000"/>
                  </a:schemeClr>
                </a:solidFill>
              </a:rPr>
              <a:t>primeiro cliente recebe o produto </a:t>
            </a:r>
            <a:r>
              <a:rPr lang="pt-BR" sz="4400" dirty="0">
                <a:solidFill>
                  <a:schemeClr val="accent1">
                    <a:lumMod val="50000"/>
                  </a:schemeClr>
                </a:solidFill>
              </a:rPr>
              <a:t>e termina quando o produto é estável para ser contratado para um novo cliente, </a:t>
            </a:r>
            <a:r>
              <a:rPr lang="pt-BR" sz="4400" b="1" dirty="0">
                <a:solidFill>
                  <a:schemeClr val="accent1">
                    <a:lumMod val="50000"/>
                  </a:schemeClr>
                </a:solidFill>
              </a:rPr>
              <a:t>sem causar sobrecarga </a:t>
            </a:r>
            <a:r>
              <a:rPr lang="pt-BR" sz="4400" dirty="0">
                <a:solidFill>
                  <a:schemeClr val="accent1">
                    <a:lumMod val="50000"/>
                  </a:schemeClr>
                </a:solidFill>
              </a:rPr>
              <a:t>no desenvolvimento.</a:t>
            </a:r>
          </a:p>
          <a:p>
            <a:pPr marL="0" indent="0">
              <a:buNone/>
            </a:pPr>
            <a:r>
              <a:rPr lang="pt-BR" sz="4400" b="1" dirty="0">
                <a:solidFill>
                  <a:schemeClr val="accent1">
                    <a:lumMod val="50000"/>
                  </a:schemeClr>
                </a:solidFill>
              </a:rPr>
              <a:t>Crescimento</a:t>
            </a:r>
            <a:r>
              <a:rPr lang="pt-BR" sz="4400" dirty="0">
                <a:solidFill>
                  <a:schemeClr val="accent1">
                    <a:lumMod val="50000"/>
                  </a:schemeClr>
                </a:solidFill>
              </a:rPr>
              <a:t>:  o produto pode ser entregue para um novo cliente </a:t>
            </a:r>
            <a:r>
              <a:rPr lang="pt-BR" sz="4400" b="1" dirty="0">
                <a:solidFill>
                  <a:schemeClr val="accent1">
                    <a:lumMod val="50000"/>
                  </a:schemeClr>
                </a:solidFill>
              </a:rPr>
              <a:t>sem criar sobrecarga no desenvolvimento</a:t>
            </a:r>
            <a:r>
              <a:rPr lang="pt-BR" sz="4400" dirty="0">
                <a:solidFill>
                  <a:schemeClr val="accent1">
                    <a:lumMod val="50000"/>
                  </a:schemeClr>
                </a:solidFill>
              </a:rPr>
              <a:t>. Termina quando se consolida em uma empresa </a:t>
            </a:r>
            <a:r>
              <a:rPr lang="pt-BR" sz="4400" b="1" dirty="0">
                <a:solidFill>
                  <a:schemeClr val="accent1">
                    <a:lumMod val="50000"/>
                  </a:schemeClr>
                </a:solidFill>
              </a:rPr>
              <a:t>madura</a:t>
            </a:r>
            <a:r>
              <a:rPr lang="pt-BR" sz="44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pt-BR" sz="4400" b="1" dirty="0">
                <a:solidFill>
                  <a:schemeClr val="accent1">
                    <a:lumMod val="50000"/>
                  </a:schemeClr>
                </a:solidFill>
              </a:rPr>
              <a:t>Maturidade</a:t>
            </a:r>
            <a:r>
              <a:rPr lang="pt-BR" sz="4400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pt-BR" sz="4400" b="1" dirty="0">
                <a:solidFill>
                  <a:schemeClr val="accent1">
                    <a:lumMod val="50000"/>
                  </a:schemeClr>
                </a:solidFill>
              </a:rPr>
              <a:t>O tamanho do mercado, a participação e a taxa de crescimento foram estabelecidos</a:t>
            </a:r>
            <a:r>
              <a:rPr lang="pt-BR" sz="4400" dirty="0">
                <a:solidFill>
                  <a:schemeClr val="accent1">
                    <a:lumMod val="50000"/>
                  </a:schemeClr>
                </a:solidFill>
              </a:rPr>
              <a:t>. Todos os processos necessários para apoiar o desenvolvimento e as vendas do produto estão em vigor.</a:t>
            </a:r>
          </a:p>
          <a:p>
            <a:pPr marL="0" indent="0" algn="just">
              <a:buNone/>
            </a:pPr>
            <a:endParaRPr lang="pt-BR" sz="4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endParaRPr lang="pt-BR" sz="4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endParaRPr lang="pt-BR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176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6F4273CB-6C0E-4F7B-A0B0-C28D579A0EB4}"/>
              </a:ext>
            </a:extLst>
          </p:cNvPr>
          <p:cNvCxnSpPr>
            <a:cxnSpLocks/>
          </p:cNvCxnSpPr>
          <p:nvPr/>
        </p:nvCxnSpPr>
        <p:spPr>
          <a:xfrm>
            <a:off x="958138" y="6441426"/>
            <a:ext cx="10275723" cy="0"/>
          </a:xfrm>
          <a:prstGeom prst="straightConnector1">
            <a:avLst/>
          </a:prstGeom>
          <a:ln w="666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ângulo 25">
            <a:extLst>
              <a:ext uri="{FF2B5EF4-FFF2-40B4-BE49-F238E27FC236}">
                <a16:creationId xmlns:a16="http://schemas.microsoft.com/office/drawing/2014/main" id="{D299D579-3B81-4B13-AD0B-A717376169D9}"/>
              </a:ext>
            </a:extLst>
          </p:cNvPr>
          <p:cNvSpPr/>
          <p:nvPr/>
        </p:nvSpPr>
        <p:spPr>
          <a:xfrm>
            <a:off x="958139" y="6172587"/>
            <a:ext cx="70561" cy="53338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FB66FC65-E00E-4C24-9012-EBE0037F0E3C}"/>
              </a:ext>
            </a:extLst>
          </p:cNvPr>
          <p:cNvSpPr/>
          <p:nvPr/>
        </p:nvSpPr>
        <p:spPr>
          <a:xfrm>
            <a:off x="3610711" y="6172586"/>
            <a:ext cx="70561" cy="53338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BBB3AF9E-7D42-4482-BFFC-07ABAE7A3242}"/>
              </a:ext>
            </a:extLst>
          </p:cNvPr>
          <p:cNvSpPr/>
          <p:nvPr/>
        </p:nvSpPr>
        <p:spPr>
          <a:xfrm>
            <a:off x="7093113" y="6172586"/>
            <a:ext cx="70561" cy="53338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6D1CB60A-8EA7-43FC-977F-F392D1F0F99A}"/>
              </a:ext>
            </a:extLst>
          </p:cNvPr>
          <p:cNvSpPr/>
          <p:nvPr/>
        </p:nvSpPr>
        <p:spPr>
          <a:xfrm>
            <a:off x="10570368" y="6161539"/>
            <a:ext cx="70561" cy="53338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745691A3-A12C-4EF4-8B11-B45A5747C81D}"/>
              </a:ext>
            </a:extLst>
          </p:cNvPr>
          <p:cNvSpPr txBox="1"/>
          <p:nvPr/>
        </p:nvSpPr>
        <p:spPr>
          <a:xfrm>
            <a:off x="3092116" y="5632555"/>
            <a:ext cx="185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Estabilização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FA780125-0650-41A0-BAA5-F567A5ECC23E}"/>
              </a:ext>
            </a:extLst>
          </p:cNvPr>
          <p:cNvSpPr txBox="1"/>
          <p:nvPr/>
        </p:nvSpPr>
        <p:spPr>
          <a:xfrm>
            <a:off x="6335390" y="5632555"/>
            <a:ext cx="185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Crescimento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81721259-6AB7-4695-B04B-1D735CF8842D}"/>
              </a:ext>
            </a:extLst>
          </p:cNvPr>
          <p:cNvSpPr txBox="1"/>
          <p:nvPr/>
        </p:nvSpPr>
        <p:spPr>
          <a:xfrm>
            <a:off x="9900891" y="5632555"/>
            <a:ext cx="185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Maturidade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D173EF8D-188B-4571-935F-E3B9FCA494EC}"/>
              </a:ext>
            </a:extLst>
          </p:cNvPr>
          <p:cNvSpPr txBox="1"/>
          <p:nvPr/>
        </p:nvSpPr>
        <p:spPr>
          <a:xfrm>
            <a:off x="733926" y="5650859"/>
            <a:ext cx="185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Inicialização</a:t>
            </a: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E064B341-F736-448A-8A2D-8BB09D0BC93A}"/>
              </a:ext>
            </a:extLst>
          </p:cNvPr>
          <p:cNvSpPr/>
          <p:nvPr/>
        </p:nvSpPr>
        <p:spPr>
          <a:xfrm>
            <a:off x="416720" y="581813"/>
            <a:ext cx="2077453" cy="646331"/>
          </a:xfrm>
          <a:prstGeom prst="ellipse">
            <a:avLst/>
          </a:prstGeom>
          <a:solidFill>
            <a:srgbClr val="5EB4E7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Cível, Penal e Digital</a:t>
            </a: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71098E6C-DABD-4C2B-9CB8-E437D389C6F2}"/>
              </a:ext>
            </a:extLst>
          </p:cNvPr>
          <p:cNvSpPr/>
          <p:nvPr/>
        </p:nvSpPr>
        <p:spPr>
          <a:xfrm>
            <a:off x="2625892" y="572792"/>
            <a:ext cx="2286391" cy="646331"/>
          </a:xfrm>
          <a:prstGeom prst="ellipse">
            <a:avLst/>
          </a:prstGeom>
          <a:solidFill>
            <a:srgbClr val="5EB4E7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Administrativo e Tributário</a:t>
            </a: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2BDB04CE-55FE-4188-965A-21D7493C61E9}"/>
              </a:ext>
            </a:extLst>
          </p:cNvPr>
          <p:cNvSpPr/>
          <p:nvPr/>
        </p:nvSpPr>
        <p:spPr>
          <a:xfrm>
            <a:off x="5060044" y="581813"/>
            <a:ext cx="2077453" cy="646331"/>
          </a:xfrm>
          <a:prstGeom prst="ellipse">
            <a:avLst/>
          </a:prstGeom>
          <a:solidFill>
            <a:srgbClr val="5EB4E7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Municipal e Urbanístico</a:t>
            </a: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93196CAA-4359-4889-AE2C-958475364E07}"/>
              </a:ext>
            </a:extLst>
          </p:cNvPr>
          <p:cNvSpPr/>
          <p:nvPr/>
        </p:nvSpPr>
        <p:spPr>
          <a:xfrm>
            <a:off x="7296151" y="581813"/>
            <a:ext cx="2077453" cy="646331"/>
          </a:xfrm>
          <a:prstGeom prst="ellipse">
            <a:avLst/>
          </a:prstGeom>
          <a:solidFill>
            <a:srgbClr val="5EB4E7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Empresarial/Societário</a:t>
            </a:r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B1CFBC6B-5EDA-4FDE-9697-5F26BF36D6F1}"/>
              </a:ext>
            </a:extLst>
          </p:cNvPr>
          <p:cNvSpPr/>
          <p:nvPr/>
        </p:nvSpPr>
        <p:spPr>
          <a:xfrm>
            <a:off x="9531641" y="581813"/>
            <a:ext cx="2077453" cy="646331"/>
          </a:xfrm>
          <a:prstGeom prst="ellipse">
            <a:avLst/>
          </a:prstGeom>
          <a:solidFill>
            <a:srgbClr val="5EB4E7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Trabalhista, consumerista</a:t>
            </a:r>
          </a:p>
        </p:txBody>
      </p:sp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id="{F7810371-EBB3-4107-8D3F-DCB26422F364}"/>
              </a:ext>
            </a:extLst>
          </p:cNvPr>
          <p:cNvCxnSpPr/>
          <p:nvPr/>
        </p:nvCxnSpPr>
        <p:spPr>
          <a:xfrm>
            <a:off x="733926" y="1399863"/>
            <a:ext cx="10527632" cy="0"/>
          </a:xfrm>
          <a:prstGeom prst="line">
            <a:avLst/>
          </a:prstGeom>
          <a:ln w="666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FE789E77-81C8-4B22-9F03-03C02C4588A6}"/>
              </a:ext>
            </a:extLst>
          </p:cNvPr>
          <p:cNvSpPr txBox="1"/>
          <p:nvPr/>
        </p:nvSpPr>
        <p:spPr>
          <a:xfrm>
            <a:off x="416720" y="2067205"/>
            <a:ext cx="2675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Fim de autorização prévia</a:t>
            </a:r>
          </a:p>
          <a:p>
            <a:r>
              <a:rPr lang="pt-BR" dirty="0"/>
              <a:t>Lei 13.874, art. 3º, I.</a:t>
            </a:r>
          </a:p>
          <a:p>
            <a:r>
              <a:rPr lang="pt-BR" dirty="0"/>
              <a:t>Resolução nº 51 de 2019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ACC6F654-163A-45ED-80CB-0184762A2E59}"/>
              </a:ext>
            </a:extLst>
          </p:cNvPr>
          <p:cNvSpPr txBox="1"/>
          <p:nvPr/>
        </p:nvSpPr>
        <p:spPr>
          <a:xfrm>
            <a:off x="1754418" y="3032221"/>
            <a:ext cx="2675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Liberdade de horário </a:t>
            </a:r>
          </a:p>
          <a:p>
            <a:r>
              <a:rPr lang="pt-BR" dirty="0"/>
              <a:t>Lei 13.874, art. 3º, II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EDFDFBBC-7F9F-4DA9-B159-97397DF81B53}"/>
              </a:ext>
            </a:extLst>
          </p:cNvPr>
          <p:cNvSpPr txBox="1"/>
          <p:nvPr/>
        </p:nvSpPr>
        <p:spPr>
          <a:xfrm>
            <a:off x="416720" y="4006280"/>
            <a:ext cx="2675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Tratamento Isonômico</a:t>
            </a:r>
          </a:p>
          <a:p>
            <a:r>
              <a:rPr lang="pt-BR" dirty="0"/>
              <a:t>Lei 13.874, art. 3º, IV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8832A061-0111-40CA-A964-20158342C96B}"/>
              </a:ext>
            </a:extLst>
          </p:cNvPr>
          <p:cNvSpPr txBox="1"/>
          <p:nvPr/>
        </p:nvSpPr>
        <p:spPr>
          <a:xfrm>
            <a:off x="3092116" y="4453537"/>
            <a:ext cx="2675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Criar novos produtos desconsideração normas </a:t>
            </a:r>
            <a:r>
              <a:rPr lang="pt-BR" b="1" dirty="0" err="1"/>
              <a:t>infra-legais</a:t>
            </a:r>
            <a:endParaRPr lang="pt-BR" b="1" dirty="0"/>
          </a:p>
          <a:p>
            <a:r>
              <a:rPr lang="pt-BR" dirty="0"/>
              <a:t>Lei 13.874, art. 3º, VI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8BFDCE8F-B1FE-42BA-AF84-B8F6F0C0EFB8}"/>
              </a:ext>
            </a:extLst>
          </p:cNvPr>
          <p:cNvSpPr txBox="1"/>
          <p:nvPr/>
        </p:nvSpPr>
        <p:spPr>
          <a:xfrm>
            <a:off x="416720" y="4906106"/>
            <a:ext cx="2675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Respeito a prazos</a:t>
            </a:r>
          </a:p>
          <a:p>
            <a:r>
              <a:rPr lang="pt-BR" dirty="0"/>
              <a:t>Lei 13.874, art. 3º, XI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08D2600D-A5A8-43A9-9720-B8B9E51C6F37}"/>
              </a:ext>
            </a:extLst>
          </p:cNvPr>
          <p:cNvSpPr txBox="1"/>
          <p:nvPr/>
        </p:nvSpPr>
        <p:spPr>
          <a:xfrm>
            <a:off x="3610711" y="2076899"/>
            <a:ext cx="3913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Liberdade contratual – subsidiariedade de normas de dir. empresarial </a:t>
            </a:r>
          </a:p>
          <a:p>
            <a:r>
              <a:rPr lang="pt-BR" dirty="0"/>
              <a:t>Lei 13.874, art. 3º, VIII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179DD1FC-1E43-4049-B895-E0827BC37833}"/>
              </a:ext>
            </a:extLst>
          </p:cNvPr>
          <p:cNvSpPr txBox="1"/>
          <p:nvPr/>
        </p:nvSpPr>
        <p:spPr>
          <a:xfrm>
            <a:off x="3092116" y="3676967"/>
            <a:ext cx="2675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Garantia da livre iniciativa </a:t>
            </a:r>
          </a:p>
          <a:p>
            <a:r>
              <a:rPr lang="pt-BR" dirty="0"/>
              <a:t>Lei 13.874, art. 4º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D2825520-CA64-436A-B294-7E46786BBCBE}"/>
              </a:ext>
            </a:extLst>
          </p:cNvPr>
          <p:cNvSpPr txBox="1"/>
          <p:nvPr/>
        </p:nvSpPr>
        <p:spPr>
          <a:xfrm>
            <a:off x="4558648" y="3044193"/>
            <a:ext cx="5855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Limitação de responsabilidade em fundos de investimentos</a:t>
            </a:r>
          </a:p>
          <a:p>
            <a:r>
              <a:rPr lang="pt-BR" dirty="0"/>
              <a:t>Lei 13.874, art. 7º; Instrução CVM nº 615/2019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58867E3-62BF-4064-86D0-1020ADC457D4}"/>
              </a:ext>
            </a:extLst>
          </p:cNvPr>
          <p:cNvSpPr txBox="1"/>
          <p:nvPr/>
        </p:nvSpPr>
        <p:spPr>
          <a:xfrm>
            <a:off x="2864518" y="1418249"/>
            <a:ext cx="6509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/>
              <a:t>Lei da Liberdade Econômica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8E487F5-F1BB-4208-A605-F91A984FA106}"/>
              </a:ext>
            </a:extLst>
          </p:cNvPr>
          <p:cNvSpPr txBox="1"/>
          <p:nvPr/>
        </p:nvSpPr>
        <p:spPr>
          <a:xfrm>
            <a:off x="2652210" y="146824"/>
            <a:ext cx="65090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tx1">
                    <a:alpha val="45000"/>
                  </a:schemeClr>
                </a:solidFill>
              </a:rPr>
              <a:t>Universo jurídico das startups</a:t>
            </a:r>
          </a:p>
        </p:txBody>
      </p:sp>
      <p:sp>
        <p:nvSpPr>
          <p:cNvPr id="6" name="Chave Direita 5">
            <a:extLst>
              <a:ext uri="{FF2B5EF4-FFF2-40B4-BE49-F238E27FC236}">
                <a16:creationId xmlns:a16="http://schemas.microsoft.com/office/drawing/2014/main" id="{E6BFAF43-2980-49FB-938F-2CC663F38F93}"/>
              </a:ext>
            </a:extLst>
          </p:cNvPr>
          <p:cNvSpPr/>
          <p:nvPr/>
        </p:nvSpPr>
        <p:spPr>
          <a:xfrm>
            <a:off x="11669126" y="374155"/>
            <a:ext cx="212308" cy="1145156"/>
          </a:xfrm>
          <a:prstGeom prst="rightBrace">
            <a:avLst/>
          </a:prstGeom>
          <a:solidFill>
            <a:schemeClr val="tx1">
              <a:alpha val="45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FAEDB0A6-475E-432A-A8DD-762F81586E51}"/>
              </a:ext>
            </a:extLst>
          </p:cNvPr>
          <p:cNvCxnSpPr/>
          <p:nvPr/>
        </p:nvCxnSpPr>
        <p:spPr>
          <a:xfrm>
            <a:off x="12379569" y="1744394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2AE4A69A-2809-4930-AE20-499EDA24E74A}"/>
              </a:ext>
            </a:extLst>
          </p:cNvPr>
          <p:cNvCxnSpPr>
            <a:cxnSpLocks/>
          </p:cNvCxnSpPr>
          <p:nvPr/>
        </p:nvCxnSpPr>
        <p:spPr>
          <a:xfrm>
            <a:off x="11937706" y="946733"/>
            <a:ext cx="0" cy="5492544"/>
          </a:xfrm>
          <a:prstGeom prst="line">
            <a:avLst/>
          </a:prstGeom>
          <a:ln w="34925">
            <a:solidFill>
              <a:schemeClr val="tx1">
                <a:alpha val="4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362B62AC-06E4-4DA2-9891-D58C654C7A91}"/>
              </a:ext>
            </a:extLst>
          </p:cNvPr>
          <p:cNvCxnSpPr>
            <a:cxnSpLocks/>
          </p:cNvCxnSpPr>
          <p:nvPr/>
        </p:nvCxnSpPr>
        <p:spPr>
          <a:xfrm flipH="1">
            <a:off x="11233861" y="6439277"/>
            <a:ext cx="703846" cy="0"/>
          </a:xfrm>
          <a:prstGeom prst="straightConnector1">
            <a:avLst/>
          </a:prstGeom>
          <a:ln w="34925">
            <a:solidFill>
              <a:schemeClr val="tx1">
                <a:alpha val="4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832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11BBFE-6CFE-406F-B07C-0F376B614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998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6600" b="1" dirty="0">
                <a:solidFill>
                  <a:schemeClr val="bg1"/>
                </a:solidFill>
                <a:latin typeface="Abadi" panose="020B0604020104020204" pitchFamily="34" charset="0"/>
              </a:rPr>
              <a:t>Inovação</a:t>
            </a:r>
          </a:p>
        </p:txBody>
      </p:sp>
    </p:spTree>
    <p:extLst>
      <p:ext uri="{BB962C8B-B14F-4D97-AF65-F5344CB8AC3E}">
        <p14:creationId xmlns:p14="http://schemas.microsoft.com/office/powerpoint/2010/main" val="2322138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B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2D42EA8-679F-450B-942E-E784F3052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Inovação incremental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EEBECC9A-2115-402B-8558-A7F9855D6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400" dirty="0">
                <a:solidFill>
                  <a:schemeClr val="accent1">
                    <a:lumMod val="50000"/>
                  </a:schemeClr>
                </a:solidFill>
              </a:rPr>
              <a:t>Pequenas melhorias ou atualizações feitas nos produtos, serviços, processos ou métodos existentes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47377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B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2D42EA8-679F-450B-942E-E784F3052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Inovação disruptiva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EEBECC9A-2115-402B-8558-A7F9855D6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400" dirty="0">
                <a:solidFill>
                  <a:schemeClr val="accent1">
                    <a:lumMod val="50000"/>
                  </a:schemeClr>
                </a:solidFill>
              </a:rPr>
              <a:t>É o fenômeno em que uma inovação transforma um mercado existente ao introduzir simplicidade, conveniência e acessibilidade em um setor onde a complicação e o alto custo são o normal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07834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B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2D42EA8-679F-450B-942E-E784F3052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Inovação radical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EEBECC9A-2115-402B-8558-A7F9855D6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400" dirty="0">
                <a:solidFill>
                  <a:schemeClr val="accent1">
                    <a:lumMod val="50000"/>
                  </a:schemeClr>
                </a:solidFill>
              </a:rPr>
              <a:t>Quando há criação de um novo mercado (estratégia do oceano azul)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52049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11BBFE-6CFE-406F-B07C-0F376B614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365D6F4-47CD-43A2-96ED-FEB28EAD3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/>
          <a:stretch/>
        </p:blipFill>
        <p:spPr>
          <a:xfrm>
            <a:off x="0" y="-87312"/>
            <a:ext cx="12192000" cy="71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98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690C6350-9CF5-4725-8FED-2FABC048D048}"/>
              </a:ext>
            </a:extLst>
          </p:cNvPr>
          <p:cNvSpPr txBox="1"/>
          <p:nvPr/>
        </p:nvSpPr>
        <p:spPr>
          <a:xfrm>
            <a:off x="-314323" y="985838"/>
            <a:ext cx="395763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latin typeface="Abadi" panose="020B0604020104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Mitos e Verdades sobre Futurismo</a:t>
            </a:r>
          </a:p>
          <a:p>
            <a:br>
              <a:rPr lang="pt-BR" sz="36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endParaRPr lang="pt-BR" sz="3600" dirty="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50EDB5A-3007-4564-956F-D6ADCE35E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068" y="0"/>
            <a:ext cx="11286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81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11BBFE-6CFE-406F-B07C-0F376B614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998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6600" b="1" dirty="0">
                <a:solidFill>
                  <a:schemeClr val="bg1"/>
                </a:solidFill>
                <a:latin typeface="Abadi" panose="020B0604020104020204" pitchFamily="34" charset="0"/>
              </a:rPr>
              <a:t>Plataformas digitais</a:t>
            </a:r>
          </a:p>
        </p:txBody>
      </p:sp>
    </p:spTree>
    <p:extLst>
      <p:ext uri="{BB962C8B-B14F-4D97-AF65-F5344CB8AC3E}">
        <p14:creationId xmlns:p14="http://schemas.microsoft.com/office/powerpoint/2010/main" val="1800043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6">
            <a:extLst>
              <a:ext uri="{FF2B5EF4-FFF2-40B4-BE49-F238E27FC236}">
                <a16:creationId xmlns:a16="http://schemas.microsoft.com/office/drawing/2014/main" id="{0992334B-9114-458E-9041-1B1FB8607C56}"/>
              </a:ext>
            </a:extLst>
          </p:cNvPr>
          <p:cNvSpPr txBox="1">
            <a:spLocks/>
          </p:cNvSpPr>
          <p:nvPr/>
        </p:nvSpPr>
        <p:spPr>
          <a:xfrm>
            <a:off x="838200" y="1806900"/>
            <a:ext cx="10515600" cy="46672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8B44102-884E-4A73-AF55-79470559F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992" y="2391507"/>
            <a:ext cx="2835945" cy="212422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79E12A4-95A5-4DAE-9F4E-6F66C8F71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798" y="2603586"/>
            <a:ext cx="1615513" cy="1615513"/>
          </a:xfrm>
          <a:prstGeom prst="rect">
            <a:avLst/>
          </a:prstGeom>
        </p:spPr>
      </p:pic>
      <p:pic>
        <p:nvPicPr>
          <p:cNvPr id="8" name="Picture 2" descr="Resultado de imagem para Airbnb logo">
            <a:extLst>
              <a:ext uri="{FF2B5EF4-FFF2-40B4-BE49-F238E27FC236}">
                <a16:creationId xmlns:a16="http://schemas.microsoft.com/office/drawing/2014/main" id="{958C3FD9-8362-4269-9B63-55D85D45F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246" y="2603585"/>
            <a:ext cx="1615513" cy="161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A8EDF1E-ED9F-41C2-9E0D-9D2F286E04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39" t="30812" r="29909" b="30014"/>
          <a:stretch/>
        </p:blipFill>
        <p:spPr>
          <a:xfrm>
            <a:off x="8932987" y="2561381"/>
            <a:ext cx="1743075" cy="173523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9B74943-DB99-486A-9517-228F7DCDF9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390" t="13722" r="30595" b="13370"/>
          <a:stretch/>
        </p:blipFill>
        <p:spPr>
          <a:xfrm>
            <a:off x="1303179" y="2575449"/>
            <a:ext cx="1768715" cy="173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97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sultado de imagem para instagram">
            <a:extLst>
              <a:ext uri="{FF2B5EF4-FFF2-40B4-BE49-F238E27FC236}">
                <a16:creationId xmlns:a16="http://schemas.microsoft.com/office/drawing/2014/main" id="{5F379873-3CCB-4F48-B3C0-27A41142B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858" y="2247315"/>
            <a:ext cx="3837666" cy="247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ço Reservado para Conteúdo 6">
            <a:extLst>
              <a:ext uri="{FF2B5EF4-FFF2-40B4-BE49-F238E27FC236}">
                <a16:creationId xmlns:a16="http://schemas.microsoft.com/office/drawing/2014/main" id="{0992334B-9114-458E-9041-1B1FB8607C56}"/>
              </a:ext>
            </a:extLst>
          </p:cNvPr>
          <p:cNvSpPr txBox="1">
            <a:spLocks/>
          </p:cNvSpPr>
          <p:nvPr/>
        </p:nvSpPr>
        <p:spPr>
          <a:xfrm>
            <a:off x="838200" y="1806900"/>
            <a:ext cx="10515600" cy="46672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pt-BR" dirty="0"/>
          </a:p>
        </p:txBody>
      </p:sp>
      <p:pic>
        <p:nvPicPr>
          <p:cNvPr id="2050" name="Picture 2" descr="Resultado de imagem para facebook">
            <a:extLst>
              <a:ext uri="{FF2B5EF4-FFF2-40B4-BE49-F238E27FC236}">
                <a16:creationId xmlns:a16="http://schemas.microsoft.com/office/drawing/2014/main" id="{19AF055C-6D8B-402D-B02E-7CBE9FF20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550" y="2603584"/>
            <a:ext cx="1615514" cy="161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linkedin">
            <a:extLst>
              <a:ext uri="{FF2B5EF4-FFF2-40B4-BE49-F238E27FC236}">
                <a16:creationId xmlns:a16="http://schemas.microsoft.com/office/drawing/2014/main" id="{D6A6AE32-4F5E-4E5D-B553-FAB69FD0C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009" y="2533245"/>
            <a:ext cx="1743074" cy="174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m para whatsapp">
            <a:extLst>
              <a:ext uri="{FF2B5EF4-FFF2-40B4-BE49-F238E27FC236}">
                <a16:creationId xmlns:a16="http://schemas.microsoft.com/office/drawing/2014/main" id="{305F2635-BBB8-43E3-A204-8432FE23E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765" y="2603584"/>
            <a:ext cx="1615514" cy="161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sultado de imagem para spotify logo">
            <a:extLst>
              <a:ext uri="{FF2B5EF4-FFF2-40B4-BE49-F238E27FC236}">
                <a16:creationId xmlns:a16="http://schemas.microsoft.com/office/drawing/2014/main" id="{7D33FCC0-17A3-42A7-8454-E8E84210F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700" y="2597025"/>
            <a:ext cx="1615514" cy="161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652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B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BD8FEA2-A0A9-44FB-8146-008702D49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88" y="6474150"/>
            <a:ext cx="1446576" cy="365125"/>
          </a:xfrm>
        </p:spPr>
        <p:txBody>
          <a:bodyPr/>
          <a:lstStyle/>
          <a:p>
            <a:pPr algn="l"/>
            <a:r>
              <a:rPr lang="pt-BR" dirty="0"/>
              <a:t>Gestão 2019 - 2021</a:t>
            </a:r>
          </a:p>
        </p:txBody>
      </p:sp>
      <p:sp>
        <p:nvSpPr>
          <p:cNvPr id="6" name="Espaço Reservado para Conteúdo 6">
            <a:extLst>
              <a:ext uri="{FF2B5EF4-FFF2-40B4-BE49-F238E27FC236}">
                <a16:creationId xmlns:a16="http://schemas.microsoft.com/office/drawing/2014/main" id="{0992334B-9114-458E-9041-1B1FB8607C56}"/>
              </a:ext>
            </a:extLst>
          </p:cNvPr>
          <p:cNvSpPr txBox="1">
            <a:spLocks/>
          </p:cNvSpPr>
          <p:nvPr/>
        </p:nvSpPr>
        <p:spPr>
          <a:xfrm>
            <a:off x="838200" y="1806900"/>
            <a:ext cx="10515600" cy="46672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Modelo de negócio que permite conexão entre produtores e consumidores, para que eles se conectem a esse ambiente e interajam entre si, buscando criar algum valor decorrente dessa relação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pt-BR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DDDE821C-D4AE-4B5B-921D-2233F1E8200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Conceito de plataformas digitais de </a:t>
            </a:r>
            <a:r>
              <a:rPr lang="pt-BR" b="1" dirty="0" err="1">
                <a:solidFill>
                  <a:schemeClr val="accent1">
                    <a:lumMod val="50000"/>
                  </a:schemeClr>
                </a:solidFill>
              </a:rPr>
              <a:t>crowdwork</a:t>
            </a: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009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B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BD8FEA2-A0A9-44FB-8146-008702D49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88" y="6474150"/>
            <a:ext cx="1446576" cy="365125"/>
          </a:xfrm>
        </p:spPr>
        <p:txBody>
          <a:bodyPr/>
          <a:lstStyle/>
          <a:p>
            <a:pPr algn="l"/>
            <a:r>
              <a:rPr lang="pt-BR" dirty="0"/>
              <a:t>Gestão 2019 - 2021</a:t>
            </a:r>
          </a:p>
        </p:txBody>
      </p:sp>
      <p:sp>
        <p:nvSpPr>
          <p:cNvPr id="6" name="Espaço Reservado para Conteúdo 6">
            <a:extLst>
              <a:ext uri="{FF2B5EF4-FFF2-40B4-BE49-F238E27FC236}">
                <a16:creationId xmlns:a16="http://schemas.microsoft.com/office/drawing/2014/main" id="{0992334B-9114-458E-9041-1B1FB8607C56}"/>
              </a:ext>
            </a:extLst>
          </p:cNvPr>
          <p:cNvSpPr txBox="1">
            <a:spLocks/>
          </p:cNvSpPr>
          <p:nvPr/>
        </p:nvSpPr>
        <p:spPr>
          <a:xfrm>
            <a:off x="838200" y="1806900"/>
            <a:ext cx="10515600" cy="46672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1)Relação triangular on-line (virtual) entre empresa da plataforma, trabalhador da multidão e requerentes do serviço (cliente da plataforma)</a:t>
            </a:r>
          </a:p>
          <a:p>
            <a:pPr marL="0" indent="0">
              <a:buNone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2) Conexão direta entre requerente comprador do serviço e o trabalhador da multidão, de modo online via plataforma</a:t>
            </a:r>
          </a:p>
          <a:p>
            <a:pPr marL="0" indent="0">
              <a:buNone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3) Prestação de trabalho humano e individual</a:t>
            </a:r>
          </a:p>
          <a:p>
            <a:pPr marL="0" indent="0">
              <a:buNone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4) Descontinuidade das relações promovidas pela plataforma, de modo que a relação entre o requerente e o trabalhador é curta e limitada ao período da atividade contratada</a:t>
            </a:r>
          </a:p>
          <a:p>
            <a:pPr marL="0" indent="0">
              <a:buNone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(André Gonçalves </a:t>
            </a:r>
            <a:r>
              <a:rPr lang="pt-BR" dirty="0" err="1">
                <a:solidFill>
                  <a:schemeClr val="accent1">
                    <a:lumMod val="50000"/>
                  </a:schemeClr>
                </a:solidFill>
              </a:rPr>
              <a:t>Zipperer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, A intermediação de trabalho via plataformas digitais)</a:t>
            </a:r>
          </a:p>
          <a:p>
            <a:pPr marL="0" indent="0">
              <a:buNone/>
            </a:pP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pt-BR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BF8C973A-015E-4E70-A75B-94213D31181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Pressupostos do </a:t>
            </a:r>
            <a:r>
              <a:rPr lang="pt-BR" b="1" dirty="0" err="1">
                <a:solidFill>
                  <a:schemeClr val="accent1">
                    <a:lumMod val="50000"/>
                  </a:schemeClr>
                </a:solidFill>
              </a:rPr>
              <a:t>Crowdwork</a:t>
            </a: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568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B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BD8FEA2-A0A9-44FB-8146-008702D49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88" y="6474150"/>
            <a:ext cx="1446576" cy="365125"/>
          </a:xfrm>
        </p:spPr>
        <p:txBody>
          <a:bodyPr/>
          <a:lstStyle/>
          <a:p>
            <a:pPr algn="l"/>
            <a:r>
              <a:rPr lang="pt-BR" dirty="0"/>
              <a:t>Gestão 2019 - 2021</a:t>
            </a:r>
          </a:p>
        </p:txBody>
      </p:sp>
      <p:sp>
        <p:nvSpPr>
          <p:cNvPr id="6" name="Espaço Reservado para Conteúdo 6">
            <a:extLst>
              <a:ext uri="{FF2B5EF4-FFF2-40B4-BE49-F238E27FC236}">
                <a16:creationId xmlns:a16="http://schemas.microsoft.com/office/drawing/2014/main" id="{0992334B-9114-458E-9041-1B1FB8607C56}"/>
              </a:ext>
            </a:extLst>
          </p:cNvPr>
          <p:cNvSpPr txBox="1">
            <a:spLocks/>
          </p:cNvSpPr>
          <p:nvPr/>
        </p:nvSpPr>
        <p:spPr>
          <a:xfrm>
            <a:off x="838200" y="1806900"/>
            <a:ext cx="10515600" cy="46672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“Aquele trabalhador pessoa física, inserido em uma multidão produtora, conectada a uma mesma plataforma virtual, que presta serviços individuais para diferentes requerentes, de forma inteiramente virtual ou com o contato pessoal, de natureza onerosa, descontínua e limitada ao período de atividade, em uma relação triangular intermediada de forma on-line por esta plataforma”</a:t>
            </a:r>
          </a:p>
          <a:p>
            <a:pPr marL="0" indent="0">
              <a:buNone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(André Gonçalves </a:t>
            </a:r>
            <a:r>
              <a:rPr lang="pt-BR" dirty="0" err="1">
                <a:solidFill>
                  <a:schemeClr val="accent1">
                    <a:lumMod val="50000"/>
                  </a:schemeClr>
                </a:solidFill>
              </a:rPr>
              <a:t>Zipperer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, A intermediação de trabalho via plataformas digitais)</a:t>
            </a:r>
          </a:p>
          <a:p>
            <a:pPr marL="0" indent="0">
              <a:buNone/>
            </a:pP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pt-BR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2C2F3487-F7E0-475D-B21F-4D7132EA021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Conceito do </a:t>
            </a:r>
            <a:r>
              <a:rPr lang="pt-BR" b="1" dirty="0" err="1">
                <a:solidFill>
                  <a:schemeClr val="accent1">
                    <a:lumMod val="50000"/>
                  </a:schemeClr>
                </a:solidFill>
              </a:rPr>
              <a:t>Crowdworker</a:t>
            </a: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91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B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BD8FEA2-A0A9-44FB-8146-008702D49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88" y="6474150"/>
            <a:ext cx="1446576" cy="365125"/>
          </a:xfrm>
        </p:spPr>
        <p:txBody>
          <a:bodyPr/>
          <a:lstStyle/>
          <a:p>
            <a:pPr algn="l"/>
            <a:r>
              <a:rPr lang="pt-BR" dirty="0"/>
              <a:t>Gestão 2019 - 2021</a:t>
            </a:r>
          </a:p>
        </p:txBody>
      </p:sp>
      <p:sp>
        <p:nvSpPr>
          <p:cNvPr id="6" name="Espaço Reservado para Conteúdo 6">
            <a:extLst>
              <a:ext uri="{FF2B5EF4-FFF2-40B4-BE49-F238E27FC236}">
                <a16:creationId xmlns:a16="http://schemas.microsoft.com/office/drawing/2014/main" id="{0992334B-9114-458E-9041-1B1FB8607C56}"/>
              </a:ext>
            </a:extLst>
          </p:cNvPr>
          <p:cNvSpPr txBox="1">
            <a:spLocks/>
          </p:cNvSpPr>
          <p:nvPr/>
        </p:nvSpPr>
        <p:spPr>
          <a:xfrm>
            <a:off x="838200" y="1806900"/>
            <a:ext cx="10515600" cy="46672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Tem natureza contratual, regula as relações entre as partes dentro de uma plataforma...</a:t>
            </a:r>
          </a:p>
          <a:p>
            <a:pPr marL="0" indent="0">
              <a:buNone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compilando informações, condições, limitações, distribuição de riscos e responsabilidades, ... </a:t>
            </a:r>
          </a:p>
          <a:p>
            <a:pPr marL="0" indent="0">
              <a:buNone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regrando como a política de privacidade, segurança, coleta, armazenamento, compartilhamento e tratamento de dados, bem como esclarecendo a finalidade a que se destina esse tratamento,...</a:t>
            </a:r>
          </a:p>
          <a:p>
            <a:pPr marL="0" indent="0">
              <a:buNone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e também como serão dirimidas as controvérsias, ...</a:t>
            </a:r>
          </a:p>
          <a:p>
            <a:pPr marL="0" indent="0">
              <a:buNone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de modo a estabelecer a relação jurídica entre a plataforma e as partes</a:t>
            </a: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4CBA3922-A051-47B1-B2F3-D7B9358836C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Termos de Uso e Políticas de Privacidade</a:t>
            </a: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05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11BBFE-6CFE-406F-B07C-0F376B614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998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6600" b="1" dirty="0">
                <a:solidFill>
                  <a:schemeClr val="bg1"/>
                </a:solidFill>
                <a:latin typeface="Abadi" panose="020B0604020104020204" pitchFamily="34" charset="0"/>
              </a:rPr>
              <a:t>Segurança digital</a:t>
            </a:r>
          </a:p>
        </p:txBody>
      </p:sp>
    </p:spTree>
    <p:extLst>
      <p:ext uri="{BB962C8B-B14F-4D97-AF65-F5344CB8AC3E}">
        <p14:creationId xmlns:p14="http://schemas.microsoft.com/office/powerpoint/2010/main" val="30920048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2D42EA8-679F-450B-942E-E784F3052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A808242-742E-4612-9D84-21E58AF3A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A29E4A5-DE70-4B75-8FE8-D04D1AE6FB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11" r="1346" b="5302"/>
          <a:stretch/>
        </p:blipFill>
        <p:spPr>
          <a:xfrm>
            <a:off x="0" y="576775"/>
            <a:ext cx="12243654" cy="591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04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2D42EA8-679F-450B-942E-E784F3052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A808242-742E-4612-9D84-21E58AF3A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282EB1B-2AC8-42AD-9449-6A5D4373C9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02" r="36277" b="5302"/>
          <a:stretch/>
        </p:blipFill>
        <p:spPr>
          <a:xfrm>
            <a:off x="1748472" y="0"/>
            <a:ext cx="8695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64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CC66570-7E30-49EF-A894-55672D382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07646" cy="670083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90C6350-9CF5-4725-8FED-2FABC048D048}"/>
              </a:ext>
            </a:extLst>
          </p:cNvPr>
          <p:cNvSpPr txBox="1"/>
          <p:nvPr/>
        </p:nvSpPr>
        <p:spPr>
          <a:xfrm>
            <a:off x="9344026" y="1536174"/>
            <a:ext cx="26636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badi" panose="020B0604020104020204" pitchFamily="34" charset="0"/>
                <a:cs typeface="Arial" panose="020B0604020202020204" pitchFamily="34" charset="0"/>
              </a:rPr>
              <a:t>“É rotina usar telas 3D em óculos, que criam realidade aumentada.”</a:t>
            </a:r>
            <a:endParaRPr lang="pt-BR" sz="3200" dirty="0">
              <a:latin typeface="Abadi" panose="020B0604020104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666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2D42EA8-679F-450B-942E-E784F3052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A808242-742E-4612-9D84-21E58AF3A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D70D510-0030-423C-9EB4-800E0625A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02" b="5302"/>
          <a:stretch/>
        </p:blipFill>
        <p:spPr>
          <a:xfrm>
            <a:off x="0" y="365126"/>
            <a:ext cx="12192000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00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B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9CE8BB9F-D1FC-4804-9F36-209E66A052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84" t="5302" r="21448" b="5302"/>
          <a:stretch/>
        </p:blipFill>
        <p:spPr>
          <a:xfrm>
            <a:off x="3681871" y="0"/>
            <a:ext cx="8510129" cy="6858000"/>
          </a:xfrm>
          <a:prstGeom prst="rect">
            <a:avLst/>
          </a:prstGeom>
        </p:spPr>
      </p:pic>
      <p:sp>
        <p:nvSpPr>
          <p:cNvPr id="9" name="Espaço Reservado para Conteúdo 5">
            <a:extLst>
              <a:ext uri="{FF2B5EF4-FFF2-40B4-BE49-F238E27FC236}">
                <a16:creationId xmlns:a16="http://schemas.microsoft.com/office/drawing/2014/main" id="{2C5770D6-66DE-4433-8DD1-02AC87BFF1E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12767" y="478088"/>
            <a:ext cx="3276392" cy="3008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Facebook knows so much about you they can make you believe they’re listening to your personal conversations.</a:t>
            </a:r>
          </a:p>
          <a:p>
            <a:endParaRPr lang="pt-BR" sz="2400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r>
              <a:rPr lang="pt-BR" sz="2400" b="1" dirty="0">
                <a:solidFill>
                  <a:schemeClr val="tx2">
                    <a:lumMod val="75000"/>
                  </a:schemeClr>
                </a:solidFill>
              </a:rPr>
              <a:t>Nat </a:t>
            </a:r>
            <a:r>
              <a:rPr lang="pt-BR" sz="2400" b="1" dirty="0" err="1">
                <a:solidFill>
                  <a:schemeClr val="tx2">
                    <a:lumMod val="75000"/>
                  </a:schemeClr>
                </a:solidFill>
              </a:rPr>
              <a:t>Eliasson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56876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B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2D42EA8-679F-450B-942E-E784F3052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Monitoramento de usuários</a:t>
            </a: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EEBECC9A-2115-402B-8558-A7F9855D6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sz="4000" b="1" dirty="0">
                <a:solidFill>
                  <a:schemeClr val="accent1">
                    <a:lumMod val="50000"/>
                  </a:schemeClr>
                </a:solidFill>
              </a:rPr>
              <a:t>Cookies</a:t>
            </a:r>
            <a:endParaRPr lang="pt-BR" sz="4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pt-BR" sz="4000" dirty="0">
                <a:solidFill>
                  <a:schemeClr val="accent1">
                    <a:lumMod val="50000"/>
                  </a:schemeClr>
                </a:solidFill>
              </a:rPr>
              <a:t>Pequena quantidade de dados gerados por um site e salvos pelo navegador, a fim de lembrar informações sobre o usuário</a:t>
            </a:r>
          </a:p>
          <a:p>
            <a:pPr marL="0" indent="0">
              <a:buNone/>
            </a:pPr>
            <a:r>
              <a:rPr lang="pt-BR" sz="4000" dirty="0">
                <a:solidFill>
                  <a:schemeClr val="accent1">
                    <a:lumMod val="50000"/>
                  </a:schemeClr>
                </a:solidFill>
              </a:rPr>
              <a:t>O objetivo mais comum é armazenar informações de login de um site</a:t>
            </a:r>
          </a:p>
          <a:p>
            <a:pPr marL="0" indent="0">
              <a:buNone/>
            </a:pPr>
            <a:r>
              <a:rPr lang="pt-BR" sz="4000" dirty="0">
                <a:solidFill>
                  <a:schemeClr val="accent1">
                    <a:lumMod val="50000"/>
                  </a:schemeClr>
                </a:solidFill>
              </a:rPr>
              <a:t>São usados também ​​para armazenar preferências do usuário, bem como seu comportamento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76830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11BBFE-6CFE-406F-B07C-0F376B614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998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6600" b="1" dirty="0">
                <a:solidFill>
                  <a:schemeClr val="bg1"/>
                </a:solidFill>
                <a:latin typeface="Abadi" panose="020B0604020104020204" pitchFamily="34" charset="0"/>
              </a:rPr>
              <a:t>A tecnologia é </a:t>
            </a:r>
            <a:r>
              <a:rPr lang="pt-BR" sz="6600" b="1" dirty="0" err="1">
                <a:solidFill>
                  <a:schemeClr val="bg1"/>
                </a:solidFill>
                <a:latin typeface="Abadi" panose="020B0604020104020204" pitchFamily="34" charset="0"/>
              </a:rPr>
              <a:t>pervasiva</a:t>
            </a:r>
            <a:endParaRPr lang="pt-BR" sz="6600" b="1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4556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248C1876-4F33-4C6F-9D76-120E2C6127AF}"/>
              </a:ext>
            </a:extLst>
          </p:cNvPr>
          <p:cNvSpPr txBox="1"/>
          <p:nvPr/>
        </p:nvSpPr>
        <p:spPr>
          <a:xfrm>
            <a:off x="290512" y="612844"/>
            <a:ext cx="403944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badi" panose="020B0604020104020204" pitchFamily="34" charset="0"/>
                <a:cs typeface="Arial" panose="020B0604020202020204" pitchFamily="34" charset="0"/>
              </a:rPr>
              <a:t>DIGITALIZAÇÃO DO MUNDO</a:t>
            </a:r>
          </a:p>
          <a:p>
            <a:endParaRPr lang="pt-BR" sz="3200" dirty="0">
              <a:effectLst>
                <a:outerShdw blurRad="50800" dist="50800" dir="5400000" algn="ctr" rotWithShape="0">
                  <a:schemeClr val="bg1"/>
                </a:outerShdw>
              </a:effectLst>
              <a:latin typeface="Abadi" panose="020B0604020104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pt-BR" sz="3200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badi" panose="020B0604020104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Não basta comprar software, ou digitalizar a realidade.</a:t>
            </a:r>
          </a:p>
          <a:p>
            <a:r>
              <a:rPr lang="pt-BR" sz="3200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badi" panose="020B0604020104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</a:p>
          <a:p>
            <a:r>
              <a:rPr lang="pt-BR" sz="3200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badi" panose="020B0604020104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Antes de tudo é preciso desenvolver um modelo mental aberto à inovação</a:t>
            </a:r>
          </a:p>
        </p:txBody>
      </p:sp>
      <p:pic>
        <p:nvPicPr>
          <p:cNvPr id="2050" name="Picture 2" descr="Resultado de imagem para Matrix">
            <a:extLst>
              <a:ext uri="{FF2B5EF4-FFF2-40B4-BE49-F238E27FC236}">
                <a16:creationId xmlns:a16="http://schemas.microsoft.com/office/drawing/2014/main" id="{F0BB4FFF-0B8B-4597-87C3-62E4A6011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1" r="7531"/>
          <a:stretch/>
        </p:blipFill>
        <p:spPr bwMode="auto">
          <a:xfrm>
            <a:off x="4594411" y="0"/>
            <a:ext cx="75975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8657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m para social media">
            <a:extLst>
              <a:ext uri="{FF2B5EF4-FFF2-40B4-BE49-F238E27FC236}">
                <a16:creationId xmlns:a16="http://schemas.microsoft.com/office/drawing/2014/main" id="{51240BA1-6F10-4FA3-B755-4CFC06B3C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7" y="0"/>
            <a:ext cx="9167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7E782782-9D99-414A-BDFE-97ED5EF0A5B2}"/>
              </a:ext>
            </a:extLst>
          </p:cNvPr>
          <p:cNvSpPr/>
          <p:nvPr/>
        </p:nvSpPr>
        <p:spPr>
          <a:xfrm>
            <a:off x="176212" y="532924"/>
            <a:ext cx="295275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latin typeface="Abadi" panose="020B0604020104020204" pitchFamily="34" charset="0"/>
              </a:rPr>
              <a:t>A VIDA DIGITAL</a:t>
            </a:r>
          </a:p>
          <a:p>
            <a:r>
              <a:rPr lang="pt-BR" sz="3200" dirty="0">
                <a:latin typeface="Abadi" panose="020B0604020104020204" pitchFamily="34" charset="0"/>
              </a:rPr>
              <a:t>Relações sociais são mediadas pela Internet, trazendo novos temas e possibilidades para o julgador</a:t>
            </a:r>
          </a:p>
        </p:txBody>
      </p:sp>
    </p:spTree>
    <p:extLst>
      <p:ext uri="{BB962C8B-B14F-4D97-AF65-F5344CB8AC3E}">
        <p14:creationId xmlns:p14="http://schemas.microsoft.com/office/powerpoint/2010/main" val="20821386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B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2D42EA8-679F-450B-942E-E784F3052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Questões sociais e econômicas</a:t>
            </a: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EEBECC9A-2115-402B-8558-A7F9855D6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4000" dirty="0">
                <a:solidFill>
                  <a:schemeClr val="accent1">
                    <a:lumMod val="50000"/>
                  </a:schemeClr>
                </a:solidFill>
              </a:rPr>
              <a:t>Redes: “Quando é de graça, você é o produto”</a:t>
            </a:r>
          </a:p>
          <a:p>
            <a:pPr marL="0" indent="0">
              <a:buNone/>
            </a:pPr>
            <a:r>
              <a:rPr lang="pt-BR" sz="4000" dirty="0">
                <a:solidFill>
                  <a:schemeClr val="accent1">
                    <a:lumMod val="50000"/>
                  </a:schemeClr>
                </a:solidFill>
              </a:rPr>
              <a:t>Reputação artificial: A compra de seguidores</a:t>
            </a:r>
          </a:p>
          <a:p>
            <a:pPr marL="0" indent="0">
              <a:buNone/>
            </a:pPr>
            <a:r>
              <a:rPr lang="pt-BR" sz="4000" dirty="0">
                <a:solidFill>
                  <a:schemeClr val="accent1">
                    <a:lumMod val="50000"/>
                  </a:schemeClr>
                </a:solidFill>
              </a:rPr>
              <a:t>O mal-estar das redes sociais</a:t>
            </a:r>
          </a:p>
          <a:p>
            <a:pPr marL="0" indent="0">
              <a:buNone/>
            </a:pPr>
            <a:r>
              <a:rPr lang="pt-BR" sz="4000" dirty="0">
                <a:solidFill>
                  <a:schemeClr val="accent1">
                    <a:lumMod val="50000"/>
                  </a:schemeClr>
                </a:solidFill>
              </a:rPr>
              <a:t>Captura e economia da atenção</a:t>
            </a:r>
          </a:p>
          <a:p>
            <a:pPr marL="0" indent="0">
              <a:buNone/>
            </a:pPr>
            <a:r>
              <a:rPr lang="pt-BR" sz="4000" dirty="0">
                <a:solidFill>
                  <a:schemeClr val="accent1">
                    <a:lumMod val="50000"/>
                  </a:schemeClr>
                </a:solidFill>
              </a:rPr>
              <a:t>Influencers, novos negócios, ascensão e crise</a:t>
            </a:r>
          </a:p>
          <a:p>
            <a:pPr marL="0" indent="0">
              <a:buNone/>
            </a:pPr>
            <a:endParaRPr lang="pt-BR" sz="4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pt-BR" sz="4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782222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4D24D4-BDD6-4C0F-A144-15E01A052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94" y="308178"/>
            <a:ext cx="4683761" cy="630550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sz="3200" b="1" dirty="0">
                <a:latin typeface="Abadi" panose="020B0604020104020204" pitchFamily="34" charset="0"/>
              </a:rPr>
              <a:t>Verdade real &amp; </a:t>
            </a:r>
            <a:br>
              <a:rPr lang="pt-BR" sz="3200" b="1" dirty="0">
                <a:latin typeface="Abadi" panose="020B0604020104020204" pitchFamily="34" charset="0"/>
              </a:rPr>
            </a:br>
            <a:r>
              <a:rPr lang="pt-BR" sz="3200" b="1" dirty="0">
                <a:latin typeface="Abadi" panose="020B0604020104020204" pitchFamily="34" charset="0"/>
              </a:rPr>
              <a:t>verdade jurídica</a:t>
            </a:r>
          </a:p>
          <a:p>
            <a:pPr marL="0" indent="0">
              <a:buNone/>
            </a:pPr>
            <a:r>
              <a:rPr lang="pt-BR" sz="3200" dirty="0">
                <a:latin typeface="Abadi" panose="020B0604020104020204" pitchFamily="34" charset="0"/>
              </a:rPr>
              <a:t>Fake News e </a:t>
            </a:r>
            <a:r>
              <a:rPr lang="pt-BR" sz="3200" dirty="0" err="1">
                <a:latin typeface="Abadi" panose="020B0604020104020204" pitchFamily="34" charset="0"/>
              </a:rPr>
              <a:t>Deep</a:t>
            </a:r>
            <a:r>
              <a:rPr lang="pt-BR" sz="3200" dirty="0">
                <a:latin typeface="Abadi" panose="020B0604020104020204" pitchFamily="34" charset="0"/>
              </a:rPr>
              <a:t> Fake</a:t>
            </a:r>
          </a:p>
          <a:p>
            <a:pPr marL="0" indent="0">
              <a:buNone/>
            </a:pPr>
            <a:r>
              <a:rPr lang="pt-BR" sz="3200" dirty="0">
                <a:latin typeface="Abadi" panose="020B0604020104020204" pitchFamily="34" charset="0"/>
              </a:rPr>
              <a:t>Fake Influencers</a:t>
            </a:r>
          </a:p>
          <a:p>
            <a:pPr marL="0" indent="0">
              <a:buNone/>
            </a:pPr>
            <a:r>
              <a:rPr lang="pt-BR" sz="3200" dirty="0" err="1">
                <a:latin typeface="Abadi" panose="020B0604020104020204" pitchFamily="34" charset="0"/>
              </a:rPr>
              <a:t>Sobrequantificação</a:t>
            </a:r>
            <a:r>
              <a:rPr lang="pt-BR" sz="3200" dirty="0">
                <a:latin typeface="Abadi" panose="020B0604020104020204" pitchFamily="34" charset="0"/>
              </a:rPr>
              <a:t> da vida</a:t>
            </a:r>
          </a:p>
          <a:p>
            <a:pPr marL="0" indent="0">
              <a:buNone/>
            </a:pPr>
            <a:endParaRPr lang="pt-BR" sz="3200" dirty="0"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pt-BR" sz="3200" b="1" dirty="0">
                <a:latin typeface="Abadi" panose="020B0604020104020204" pitchFamily="34" charset="0"/>
              </a:rPr>
              <a:t>Impacto</a:t>
            </a:r>
          </a:p>
          <a:p>
            <a:pPr marL="0" indent="0">
              <a:buNone/>
            </a:pPr>
            <a:r>
              <a:rPr lang="pt-BR" sz="3200" dirty="0">
                <a:latin typeface="Abadi" panose="020B0604020104020204" pitchFamily="34" charset="0"/>
              </a:rPr>
              <a:t>Propriedade Intelectual</a:t>
            </a:r>
          </a:p>
          <a:p>
            <a:pPr marL="0" indent="0">
              <a:buNone/>
            </a:pPr>
            <a:r>
              <a:rPr lang="pt-BR" sz="3200" dirty="0">
                <a:latin typeface="Abadi" panose="020B0604020104020204" pitchFamily="34" charset="0"/>
              </a:rPr>
              <a:t>Direito à honra</a:t>
            </a:r>
          </a:p>
          <a:p>
            <a:pPr marL="0" indent="0">
              <a:buNone/>
            </a:pPr>
            <a:r>
              <a:rPr lang="pt-BR" sz="3200" dirty="0">
                <a:latin typeface="Abadi" panose="020B0604020104020204" pitchFamily="34" charset="0"/>
              </a:rPr>
              <a:t>Marco Civil da Internet</a:t>
            </a:r>
          </a:p>
          <a:p>
            <a:pPr marL="0" indent="0">
              <a:buNone/>
            </a:pPr>
            <a:r>
              <a:rPr lang="pt-BR" sz="3200" dirty="0">
                <a:latin typeface="Abadi" panose="020B0604020104020204" pitchFamily="34" charset="0"/>
              </a:rPr>
              <a:t>Liberdade de expressão</a:t>
            </a:r>
          </a:p>
          <a:p>
            <a:pPr marL="0" indent="0">
              <a:buNone/>
            </a:pPr>
            <a:r>
              <a:rPr lang="pt-BR" sz="3200" dirty="0">
                <a:latin typeface="Abadi" panose="020B0604020104020204" pitchFamily="34" charset="0"/>
              </a:rPr>
              <a:t>Direito processual </a:t>
            </a:r>
          </a:p>
          <a:p>
            <a:pPr marL="0" indent="0">
              <a:buNone/>
            </a:pPr>
            <a:endParaRPr lang="pt-BR" sz="3200" dirty="0">
              <a:latin typeface="Abadi" panose="020B0604020104020204" pitchFamily="34" charset="0"/>
            </a:endParaRPr>
          </a:p>
        </p:txBody>
      </p:sp>
      <p:pic>
        <p:nvPicPr>
          <p:cNvPr id="4" name="Espaço Reservado para Conteúdo 5">
            <a:extLst>
              <a:ext uri="{FF2B5EF4-FFF2-40B4-BE49-F238E27FC236}">
                <a16:creationId xmlns:a16="http://schemas.microsoft.com/office/drawing/2014/main" id="{A85B9D9D-8E9B-4C3F-B4E0-1BF5D35C32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51"/>
          <a:stretch/>
        </p:blipFill>
        <p:spPr>
          <a:xfrm rot="5400000">
            <a:off x="6534855" y="-1617805"/>
            <a:ext cx="4123748" cy="719054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2ABAB23-9E3C-4C01-BD7B-9421C06B86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2" b="50000"/>
          <a:stretch/>
        </p:blipFill>
        <p:spPr>
          <a:xfrm>
            <a:off x="5012576" y="3794436"/>
            <a:ext cx="7179424" cy="327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156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7E782782-9D99-414A-BDFE-97ED5EF0A5B2}"/>
              </a:ext>
            </a:extLst>
          </p:cNvPr>
          <p:cNvSpPr/>
          <p:nvPr/>
        </p:nvSpPr>
        <p:spPr>
          <a:xfrm>
            <a:off x="267359" y="1413063"/>
            <a:ext cx="431958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latin typeface="Abadi" panose="020B0604020104020204" pitchFamily="34" charset="0"/>
              </a:rPr>
              <a:t>PROTEÇÃO DE DADOS &amp; SEGURANÇA DIGITAL</a:t>
            </a:r>
          </a:p>
          <a:p>
            <a:r>
              <a:rPr lang="pt-BR" sz="3200" dirty="0">
                <a:latin typeface="Abadi" panose="020B0604020104020204" pitchFamily="34" charset="0"/>
              </a:rPr>
              <a:t>Normas internacionais e LGPD trazem novas discussões sobre responsabilidade na proteção de dados pessoais </a:t>
            </a:r>
          </a:p>
        </p:txBody>
      </p:sp>
      <p:pic>
        <p:nvPicPr>
          <p:cNvPr id="2050" name="Picture 2" descr="Resultado de imagem para direito digital">
            <a:extLst>
              <a:ext uri="{FF2B5EF4-FFF2-40B4-BE49-F238E27FC236}">
                <a16:creationId xmlns:a16="http://schemas.microsoft.com/office/drawing/2014/main" id="{E73DDE09-14A9-4C07-8BFA-193B3149B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5" r="12631"/>
          <a:stretch/>
        </p:blipFill>
        <p:spPr bwMode="auto">
          <a:xfrm>
            <a:off x="5051181" y="0"/>
            <a:ext cx="71604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7168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B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11BBFE-6CFE-406F-B07C-0F376B614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6600" b="1" dirty="0">
                <a:solidFill>
                  <a:schemeClr val="tx2"/>
                </a:solidFill>
                <a:latin typeface="Abadi" panose="020B0604020104020204" pitchFamily="34" charset="0"/>
              </a:rPr>
              <a:t>Mundos que convivem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4D24D4-BDD6-4C0F-A144-15E01A052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t-BR" sz="3600" dirty="0">
              <a:solidFill>
                <a:schemeClr val="tx2"/>
              </a:solidFill>
              <a:latin typeface="Abadi" panose="020B0604020104020204" pitchFamily="34" charset="0"/>
            </a:endParaRPr>
          </a:p>
          <a:p>
            <a:pPr marL="0" indent="0" algn="ctr">
              <a:buNone/>
            </a:pPr>
            <a:r>
              <a:rPr lang="pt-BR" sz="3600" dirty="0">
                <a:solidFill>
                  <a:schemeClr val="tx2"/>
                </a:solidFill>
                <a:latin typeface="Abadi" panose="020B0604020104020204" pitchFamily="34" charset="0"/>
              </a:rPr>
              <a:t>Ramos do Direito x Novas verticais</a:t>
            </a:r>
          </a:p>
          <a:p>
            <a:pPr marL="0" indent="0" algn="ctr">
              <a:buNone/>
            </a:pPr>
            <a:r>
              <a:rPr lang="pt-BR" sz="3600" dirty="0">
                <a:solidFill>
                  <a:schemeClr val="tx2"/>
                </a:solidFill>
                <a:latin typeface="Abadi" panose="020B0604020104020204" pitchFamily="34" charset="0"/>
              </a:rPr>
              <a:t>Pesquisa bibliográfica x Estudos multidisciplinares</a:t>
            </a:r>
          </a:p>
          <a:p>
            <a:pPr marL="0" indent="0" algn="ctr">
              <a:buNone/>
            </a:pPr>
            <a:r>
              <a:rPr lang="pt-BR" sz="3600" dirty="0">
                <a:solidFill>
                  <a:schemeClr val="tx2"/>
                </a:solidFill>
                <a:latin typeface="Abadi" panose="020B0604020104020204" pitchFamily="34" charset="0"/>
              </a:rPr>
              <a:t>Estilo Litigioso x Estilo Conciliador</a:t>
            </a:r>
          </a:p>
          <a:p>
            <a:pPr marL="0" indent="0" algn="ctr">
              <a:buNone/>
            </a:pPr>
            <a:r>
              <a:rPr lang="pt-BR" sz="3600" dirty="0">
                <a:solidFill>
                  <a:schemeClr val="tx2"/>
                </a:solidFill>
                <a:latin typeface="Abadi" panose="020B0604020104020204" pitchFamily="34" charset="0"/>
              </a:rPr>
              <a:t>Engrenagem da Máquina x Preocupação Humana</a:t>
            </a:r>
          </a:p>
          <a:p>
            <a:pPr marL="0" indent="0" algn="ctr">
              <a:buNone/>
            </a:pPr>
            <a:r>
              <a:rPr lang="pt-BR" sz="3600" dirty="0">
                <a:solidFill>
                  <a:schemeClr val="tx2"/>
                </a:solidFill>
                <a:latin typeface="Abadi" panose="020B0604020104020204" pitchFamily="34" charset="0"/>
              </a:rPr>
              <a:t>Legislação Formalista x Design Legislativo</a:t>
            </a:r>
          </a:p>
          <a:p>
            <a:pPr marL="0" indent="0" algn="ctr">
              <a:buNone/>
            </a:pPr>
            <a:r>
              <a:rPr lang="pt-BR" sz="3600" dirty="0">
                <a:solidFill>
                  <a:schemeClr val="tx2"/>
                </a:solidFill>
                <a:latin typeface="Abadi" panose="020B0604020104020204" pitchFamily="34" charset="0"/>
              </a:rPr>
              <a:t>Precedentes desconhecidos x </a:t>
            </a:r>
            <a:r>
              <a:rPr lang="pt-BR" sz="3600" dirty="0" err="1">
                <a:solidFill>
                  <a:schemeClr val="tx2"/>
                </a:solidFill>
                <a:latin typeface="Abadi" panose="020B0604020104020204" pitchFamily="34" charset="0"/>
              </a:rPr>
              <a:t>Jurimetria</a:t>
            </a:r>
            <a:r>
              <a:rPr lang="pt-BR" sz="3600" dirty="0">
                <a:solidFill>
                  <a:schemeClr val="tx2"/>
                </a:solidFill>
                <a:latin typeface="Abadi" panose="020B0604020104020204" pitchFamily="34" charset="0"/>
              </a:rPr>
              <a:t> Inteligente</a:t>
            </a:r>
          </a:p>
          <a:p>
            <a:pPr marL="0" indent="0" algn="ctr">
              <a:buNone/>
            </a:pPr>
            <a:endParaRPr lang="pt-BR" sz="3600" dirty="0">
              <a:solidFill>
                <a:schemeClr val="tx2"/>
              </a:solidFill>
              <a:latin typeface="Abadi" panose="020B0604020104020204" pitchFamily="34" charset="0"/>
            </a:endParaRPr>
          </a:p>
          <a:p>
            <a:pPr marL="0" indent="0">
              <a:buNone/>
            </a:pPr>
            <a:endParaRPr lang="pt-BR" sz="360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pt-BR" sz="6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811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690C6350-9CF5-4725-8FED-2FABC048D048}"/>
              </a:ext>
            </a:extLst>
          </p:cNvPr>
          <p:cNvSpPr txBox="1"/>
          <p:nvPr/>
        </p:nvSpPr>
        <p:spPr>
          <a:xfrm>
            <a:off x="200026" y="1071238"/>
            <a:ext cx="360044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badi" panose="020B0604020104020204" pitchFamily="34" charset="0"/>
                <a:cs typeface="Arial" panose="020B0604020202020204" pitchFamily="34" charset="0"/>
              </a:rPr>
              <a:t>“Os sistemas de direção automática são altamente confiáveis e começaram agora </a:t>
            </a:r>
            <a:br>
              <a:rPr lang="pt-BR" sz="3200" b="1" dirty="0">
                <a:latin typeface="Abadi" panose="020B0604020104020204" pitchFamily="34" charset="0"/>
                <a:cs typeface="Arial" panose="020B0604020202020204" pitchFamily="34" charset="0"/>
              </a:rPr>
            </a:br>
            <a:r>
              <a:rPr lang="pt-BR" sz="3200" b="1" dirty="0">
                <a:latin typeface="Abadi" panose="020B0604020104020204" pitchFamily="34" charset="0"/>
                <a:cs typeface="Arial" panose="020B0604020202020204" pitchFamily="34" charset="0"/>
              </a:rPr>
              <a:t>a ser instalados </a:t>
            </a:r>
            <a:br>
              <a:rPr lang="pt-BR" sz="3200" b="1" dirty="0">
                <a:latin typeface="Abadi" panose="020B0604020104020204" pitchFamily="34" charset="0"/>
                <a:cs typeface="Arial" panose="020B0604020202020204" pitchFamily="34" charset="0"/>
              </a:rPr>
            </a:br>
            <a:r>
              <a:rPr lang="pt-BR" sz="3200" b="1" dirty="0">
                <a:latin typeface="Abadi" panose="020B0604020104020204" pitchFamily="34" charset="0"/>
                <a:cs typeface="Arial" panose="020B0604020202020204" pitchFamily="34" charset="0"/>
              </a:rPr>
              <a:t>em quase todas  </a:t>
            </a:r>
            <a:br>
              <a:rPr lang="pt-BR" sz="3200" b="1" dirty="0">
                <a:latin typeface="Abadi" panose="020B0604020104020204" pitchFamily="34" charset="0"/>
                <a:cs typeface="Arial" panose="020B0604020202020204" pitchFamily="34" charset="0"/>
              </a:rPr>
            </a:br>
            <a:r>
              <a:rPr lang="pt-BR" sz="3200" b="1" dirty="0">
                <a:latin typeface="Abadi" panose="020B0604020104020204" pitchFamily="34" charset="0"/>
                <a:cs typeface="Arial" panose="020B0604020202020204" pitchFamily="34" charset="0"/>
              </a:rPr>
              <a:t>as estradas.”</a:t>
            </a:r>
            <a:endParaRPr lang="pt-BR" sz="3200" dirty="0">
              <a:latin typeface="Abadi" panose="020B0604020104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4098" name="Picture 2" descr="Resultado de imagem para carros autonomos">
            <a:extLst>
              <a:ext uri="{FF2B5EF4-FFF2-40B4-BE49-F238E27FC236}">
                <a16:creationId xmlns:a16="http://schemas.microsoft.com/office/drawing/2014/main" id="{FCEB3C2D-7BAF-4481-A0F0-BCB104B22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0"/>
            <a:ext cx="10282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998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B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2D42EA8-679F-450B-942E-E784F3052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Definição Legal</a:t>
            </a:r>
            <a:endParaRPr lang="pt-BR" dirty="0"/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EEBECC9A-2115-402B-8558-A7F9855D6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sz="4400" dirty="0">
                <a:solidFill>
                  <a:schemeClr val="accent1">
                    <a:lumMod val="50000"/>
                  </a:schemeClr>
                </a:solidFill>
              </a:rPr>
              <a:t>““Art. 65-A. É criado o Inova Simples, regime especial simplificado que concede às iniciativas empresariais de caráter incremental ou disruptivo que se autodeclarem como </a:t>
            </a:r>
            <a:r>
              <a:rPr lang="pt-BR" sz="4400" b="1" dirty="0">
                <a:solidFill>
                  <a:schemeClr val="accent1">
                    <a:lumMod val="50000"/>
                  </a:schemeClr>
                </a:solidFill>
              </a:rPr>
              <a:t>startups</a:t>
            </a:r>
            <a:r>
              <a:rPr lang="pt-BR" sz="4400" dirty="0">
                <a:solidFill>
                  <a:schemeClr val="accent1">
                    <a:lumMod val="50000"/>
                  </a:schemeClr>
                </a:solidFill>
              </a:rPr>
              <a:t> ou </a:t>
            </a:r>
            <a:r>
              <a:rPr lang="pt-BR" sz="4400" b="1" dirty="0">
                <a:solidFill>
                  <a:schemeClr val="accent1">
                    <a:lumMod val="50000"/>
                  </a:schemeClr>
                </a:solidFill>
              </a:rPr>
              <a:t>empresas de inovação </a:t>
            </a:r>
            <a:r>
              <a:rPr lang="pt-BR" sz="4400" dirty="0">
                <a:solidFill>
                  <a:schemeClr val="accent1">
                    <a:lumMod val="50000"/>
                  </a:schemeClr>
                </a:solidFill>
              </a:rPr>
              <a:t>tratamento diferenciado (...).</a:t>
            </a:r>
          </a:p>
          <a:p>
            <a:pPr marL="0" indent="0" algn="just">
              <a:buNone/>
            </a:pPr>
            <a:r>
              <a:rPr lang="pt-BR" sz="4400" dirty="0">
                <a:solidFill>
                  <a:schemeClr val="accent1">
                    <a:lumMod val="50000"/>
                  </a:schemeClr>
                </a:solidFill>
              </a:rPr>
              <a:t>§ 1º Para os fins desta Lei Complementar, considera-se </a:t>
            </a:r>
            <a:r>
              <a:rPr lang="pt-BR" sz="4400" b="1" dirty="0">
                <a:solidFill>
                  <a:schemeClr val="accent1">
                    <a:lumMod val="50000"/>
                  </a:schemeClr>
                </a:solidFill>
              </a:rPr>
              <a:t>startup a empresa de caráter inovador que visa a aperfeiçoar sistemas, métodos ou modelos de negócio, de produção, de serviços ou de produtos, os quais, quando já existentes, caracterizam startups de natureza incremental, ou, quando relacionados à criação de algo totalmente novo, caracterizam startups de natureza </a:t>
            </a:r>
            <a:r>
              <a:rPr lang="pt-BR" sz="4400" b="1" u="sng" dirty="0">
                <a:solidFill>
                  <a:schemeClr val="accent1">
                    <a:lumMod val="50000"/>
                  </a:schemeClr>
                </a:solidFill>
              </a:rPr>
              <a:t>disruptiva</a:t>
            </a:r>
            <a:r>
              <a:rPr lang="pt-BR" sz="44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0" indent="0" algn="just">
              <a:buNone/>
            </a:pPr>
            <a:r>
              <a:rPr lang="pt-BR" sz="4400" dirty="0">
                <a:solidFill>
                  <a:schemeClr val="accent1">
                    <a:lumMod val="50000"/>
                  </a:schemeClr>
                </a:solidFill>
              </a:rPr>
              <a:t>§ 2º As startups caracterizam-se por desenvolver suas inovações em </a:t>
            </a:r>
            <a:r>
              <a:rPr lang="pt-BR" sz="4400" b="1" u="sng" dirty="0">
                <a:solidFill>
                  <a:schemeClr val="accent1">
                    <a:lumMod val="50000"/>
                  </a:schemeClr>
                </a:solidFill>
              </a:rPr>
              <a:t>condições de incerteza</a:t>
            </a:r>
            <a:r>
              <a:rPr lang="pt-BR" sz="4400" dirty="0">
                <a:solidFill>
                  <a:schemeClr val="accent1">
                    <a:lumMod val="50000"/>
                  </a:schemeClr>
                </a:solidFill>
              </a:rPr>
              <a:t> que requerem experimentos e validações constantes, inclusive mediante comercialização experimental provisória, antes de procederem à comercialização plena e à obtenção de receita.”</a:t>
            </a:r>
          </a:p>
          <a:p>
            <a:pPr marL="0" indent="0" algn="just">
              <a:buNone/>
            </a:pPr>
            <a:endParaRPr lang="pt-BR" sz="4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pt-BR" sz="4000" dirty="0">
                <a:solidFill>
                  <a:schemeClr val="accent1">
                    <a:lumMod val="50000"/>
                  </a:schemeClr>
                </a:solidFill>
              </a:rPr>
              <a:t>(LC 167, art. 13)</a:t>
            </a:r>
          </a:p>
          <a:p>
            <a:pPr marL="0" indent="0" algn="ctr">
              <a:buNone/>
            </a:pPr>
            <a:endParaRPr lang="pt-BR" dirty="0"/>
          </a:p>
        </p:txBody>
      </p:sp>
      <p:pic>
        <p:nvPicPr>
          <p:cNvPr id="14338" name="Picture 2" descr="https://www.ab2l.org.br/wp-content/uploads/2019/05/03.png">
            <a:extLst>
              <a:ext uri="{FF2B5EF4-FFF2-40B4-BE49-F238E27FC236}">
                <a16:creationId xmlns:a16="http://schemas.microsoft.com/office/drawing/2014/main" id="{C55438AE-4DAF-44E8-B71A-3A665CA15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741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m para deep learning">
            <a:extLst>
              <a:ext uri="{FF2B5EF4-FFF2-40B4-BE49-F238E27FC236}">
                <a16:creationId xmlns:a16="http://schemas.microsoft.com/office/drawing/2014/main" id="{5FCEAB3E-5383-4424-9188-4C346653A8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9"/>
          <a:stretch/>
        </p:blipFill>
        <p:spPr bwMode="auto">
          <a:xfrm>
            <a:off x="14064" y="-35148"/>
            <a:ext cx="12192000" cy="689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31A4C96-909D-46F0-8172-4D3E2C5F8828}"/>
              </a:ext>
            </a:extLst>
          </p:cNvPr>
          <p:cNvSpPr txBox="1"/>
          <p:nvPr/>
        </p:nvSpPr>
        <p:spPr>
          <a:xfrm>
            <a:off x="1321592" y="617369"/>
            <a:ext cx="954881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chemeClr val="bg1"/>
                </a:solidFill>
                <a:latin typeface="Abadi" panose="020B0604020104020204" pitchFamily="34" charset="0"/>
              </a:rPr>
              <a:t>Inteligência Artificial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76057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4D24D4-BDD6-4C0F-A144-15E01A052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t-BR" sz="36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pt-BR" sz="3600" dirty="0">
                <a:solidFill>
                  <a:schemeClr val="bg1"/>
                </a:solidFill>
              </a:rPr>
              <a:t>  </a:t>
            </a:r>
          </a:p>
          <a:p>
            <a:pPr marL="0" indent="0" algn="ctr">
              <a:buNone/>
            </a:pPr>
            <a:endParaRPr lang="pt-BR" sz="6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Resultado de imagem para kind of artificial intelligence + medium">
            <a:extLst>
              <a:ext uri="{FF2B5EF4-FFF2-40B4-BE49-F238E27FC236}">
                <a16:creationId xmlns:a16="http://schemas.microsoft.com/office/drawing/2014/main" id="{E06C2D6A-B367-4D86-A873-8F910208F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00" y="481012"/>
            <a:ext cx="11420200" cy="589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9309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B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31A4C96-909D-46F0-8172-4D3E2C5F8828}"/>
              </a:ext>
            </a:extLst>
          </p:cNvPr>
          <p:cNvSpPr txBox="1"/>
          <p:nvPr/>
        </p:nvSpPr>
        <p:spPr>
          <a:xfrm>
            <a:off x="1095375" y="289242"/>
            <a:ext cx="954881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chemeClr val="tx2"/>
                </a:solidFill>
                <a:latin typeface="Abadi" panose="020B0604020104020204" pitchFamily="34" charset="0"/>
              </a:rPr>
              <a:t>Questões instigantes</a:t>
            </a:r>
          </a:p>
          <a:p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4D24D4-BDD6-4C0F-A144-15E01A052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3200" dirty="0">
                <a:solidFill>
                  <a:schemeClr val="tx2"/>
                </a:solidFill>
                <a:latin typeface="Abadi" panose="020B0604020104020204" pitchFamily="34" charset="0"/>
              </a:rPr>
              <a:t>Análise de documentos e contratos</a:t>
            </a:r>
          </a:p>
          <a:p>
            <a:pPr marL="0" indent="0">
              <a:buNone/>
            </a:pPr>
            <a:r>
              <a:rPr lang="pt-BR" sz="3200" b="1" dirty="0">
                <a:solidFill>
                  <a:schemeClr val="tx2"/>
                </a:solidFill>
                <a:latin typeface="Abadi" panose="020B0604020104020204" pitchFamily="34" charset="0"/>
              </a:rPr>
              <a:t>Recrutamento de candidatos</a:t>
            </a:r>
          </a:p>
          <a:p>
            <a:pPr marL="0" indent="0">
              <a:buNone/>
            </a:pPr>
            <a:r>
              <a:rPr lang="pt-BR" sz="3200" dirty="0">
                <a:solidFill>
                  <a:schemeClr val="tx2"/>
                </a:solidFill>
                <a:latin typeface="Abadi" panose="020B0604020104020204" pitchFamily="34" charset="0"/>
              </a:rPr>
              <a:t>Análise de risco</a:t>
            </a:r>
          </a:p>
          <a:p>
            <a:pPr marL="0" indent="0">
              <a:buNone/>
            </a:pPr>
            <a:r>
              <a:rPr lang="pt-BR" sz="3200" b="1" dirty="0">
                <a:solidFill>
                  <a:schemeClr val="tx2"/>
                </a:solidFill>
                <a:latin typeface="Abadi" panose="020B0604020104020204" pitchFamily="34" charset="0"/>
              </a:rPr>
              <a:t>Ferramenta de mediação e acordos online</a:t>
            </a:r>
          </a:p>
          <a:p>
            <a:pPr marL="0" indent="0">
              <a:buNone/>
            </a:pPr>
            <a:r>
              <a:rPr lang="pt-BR" sz="3200" dirty="0">
                <a:solidFill>
                  <a:schemeClr val="tx2"/>
                </a:solidFill>
                <a:latin typeface="Abadi" panose="020B0604020104020204" pitchFamily="34" charset="0"/>
              </a:rPr>
              <a:t>Classificação de documentos</a:t>
            </a:r>
            <a:endParaRPr lang="pt-BR" sz="3200" b="1" dirty="0">
              <a:solidFill>
                <a:schemeClr val="tx2"/>
              </a:solidFill>
              <a:latin typeface="Bahnschrift Condensed" panose="020B0502040204020203" pitchFamily="34" charset="0"/>
            </a:endParaRPr>
          </a:p>
          <a:p>
            <a:pPr marL="0" indent="0">
              <a:buNone/>
            </a:pPr>
            <a:r>
              <a:rPr lang="pt-BR" sz="3200" b="1" dirty="0">
                <a:solidFill>
                  <a:schemeClr val="tx2"/>
                </a:solidFill>
                <a:latin typeface="Abadi" panose="020B0604020104020204" pitchFamily="34" charset="0"/>
              </a:rPr>
              <a:t>Análises de precedentes</a:t>
            </a:r>
          </a:p>
          <a:p>
            <a:pPr marL="0" indent="0">
              <a:buNone/>
            </a:pPr>
            <a:r>
              <a:rPr lang="pt-BR" sz="3200" dirty="0">
                <a:solidFill>
                  <a:schemeClr val="tx2"/>
                </a:solidFill>
                <a:latin typeface="Abadi" panose="020B0604020104020204" pitchFamily="34" charset="0"/>
              </a:rPr>
              <a:t>Inteligência Artificial para investigação de fraudes</a:t>
            </a:r>
          </a:p>
          <a:p>
            <a:pPr marL="0" indent="0">
              <a:buNone/>
            </a:pPr>
            <a:r>
              <a:rPr lang="pt-BR" sz="3200" b="1" dirty="0">
                <a:solidFill>
                  <a:schemeClr val="tx2"/>
                </a:solidFill>
                <a:latin typeface="Abadi" panose="020B0604020104020204" pitchFamily="34" charset="0"/>
              </a:rPr>
              <a:t>Prevenção de crimes</a:t>
            </a:r>
          </a:p>
          <a:p>
            <a:pPr marL="0" indent="0">
              <a:buNone/>
            </a:pPr>
            <a:endParaRPr lang="pt-BR" sz="3200" dirty="0">
              <a:solidFill>
                <a:schemeClr val="tx2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9356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7E782782-9D99-414A-BDFE-97ED5EF0A5B2}"/>
              </a:ext>
            </a:extLst>
          </p:cNvPr>
          <p:cNvSpPr/>
          <p:nvPr/>
        </p:nvSpPr>
        <p:spPr>
          <a:xfrm>
            <a:off x="176212" y="861537"/>
            <a:ext cx="445293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latin typeface="Abadi" panose="020B0604020104020204" pitchFamily="34" charset="0"/>
              </a:rPr>
              <a:t>INTELIGÊNCIA ARTIFICIAL</a:t>
            </a:r>
          </a:p>
          <a:p>
            <a:r>
              <a:rPr lang="pt-BR" sz="3200" dirty="0">
                <a:latin typeface="Abadi" panose="020B0604020104020204" pitchFamily="34" charset="0"/>
              </a:rPr>
              <a:t>O viés em </a:t>
            </a:r>
            <a:r>
              <a:rPr lang="pt-BR" sz="3200" dirty="0" err="1">
                <a:latin typeface="Abadi" panose="020B0604020104020204" pitchFamily="34" charset="0"/>
              </a:rPr>
              <a:t>IA´s</a:t>
            </a:r>
            <a:r>
              <a:rPr lang="pt-BR" sz="3200" dirty="0">
                <a:latin typeface="Abadi" panose="020B0604020104020204" pitchFamily="34" charset="0"/>
              </a:rPr>
              <a:t> pode acontecer em três momentos: </a:t>
            </a:r>
          </a:p>
          <a:p>
            <a:r>
              <a:rPr lang="pt-BR" sz="3200" dirty="0">
                <a:latin typeface="Abadi" panose="020B0604020104020204" pitchFamily="34" charset="0"/>
              </a:rPr>
              <a:t>Na definição do problema</a:t>
            </a:r>
          </a:p>
          <a:p>
            <a:r>
              <a:rPr lang="pt-BR" sz="3200" dirty="0">
                <a:latin typeface="Abadi" panose="020B0604020104020204" pitchFamily="34" charset="0"/>
              </a:rPr>
              <a:t>Na coleta de dados</a:t>
            </a:r>
          </a:p>
          <a:p>
            <a:r>
              <a:rPr lang="pt-BR" sz="3200" dirty="0">
                <a:latin typeface="Abadi" panose="020B0604020104020204" pitchFamily="34" charset="0"/>
              </a:rPr>
              <a:t>Na preparação dos dados</a:t>
            </a:r>
          </a:p>
          <a:p>
            <a:endParaRPr lang="pt-BR" sz="4000" b="1" dirty="0">
              <a:latin typeface="Bahnschrift Condensed" panose="020B0502040204020203" pitchFamily="34" charset="0"/>
            </a:endParaRPr>
          </a:p>
        </p:txBody>
      </p:sp>
      <p:pic>
        <p:nvPicPr>
          <p:cNvPr id="10242" name="Picture 2" descr="Resultado de imagem para Inteligencia artificial">
            <a:extLst>
              <a:ext uri="{FF2B5EF4-FFF2-40B4-BE49-F238E27FC236}">
                <a16:creationId xmlns:a16="http://schemas.microsoft.com/office/drawing/2014/main" id="{D6B8A417-8AFC-4073-9EE2-7EA3B796C3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3" r="7526"/>
          <a:stretch/>
        </p:blipFill>
        <p:spPr bwMode="auto">
          <a:xfrm>
            <a:off x="4805363" y="0"/>
            <a:ext cx="7386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7139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7E782782-9D99-414A-BDFE-97ED5EF0A5B2}"/>
              </a:ext>
            </a:extLst>
          </p:cNvPr>
          <p:cNvSpPr/>
          <p:nvPr/>
        </p:nvSpPr>
        <p:spPr>
          <a:xfrm>
            <a:off x="576262" y="428178"/>
            <a:ext cx="325615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latin typeface="Abadi" panose="020B0604020104020204" pitchFamily="34" charset="0"/>
              </a:rPr>
              <a:t>O PROBLEMA</a:t>
            </a:r>
          </a:p>
          <a:p>
            <a:r>
              <a:rPr lang="pt-BR" sz="3200" dirty="0">
                <a:latin typeface="Abadi" panose="020B0604020104020204" pitchFamily="34" charset="0"/>
              </a:rPr>
              <a:t>Ausência de contexto, falhas de testes e validação, e dificuldade de “ensinar” (usando matemática) uma máquina sobre o significado de justiça</a:t>
            </a:r>
          </a:p>
        </p:txBody>
      </p:sp>
      <p:pic>
        <p:nvPicPr>
          <p:cNvPr id="11266" name="Picture 2" descr="Human bias is a huge problem for AI. Hereâs how weâre going to fix it">
            <a:extLst>
              <a:ext uri="{FF2B5EF4-FFF2-40B4-BE49-F238E27FC236}">
                <a16:creationId xmlns:a16="http://schemas.microsoft.com/office/drawing/2014/main" id="{F557E718-7479-4E30-93B4-BD735B887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5" r="18122"/>
          <a:stretch/>
        </p:blipFill>
        <p:spPr bwMode="auto">
          <a:xfrm>
            <a:off x="3968244" y="0"/>
            <a:ext cx="8333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0872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11BBFE-6CFE-406F-B07C-0F376B614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6600" b="1" dirty="0">
                <a:solidFill>
                  <a:schemeClr val="bg1"/>
                </a:solidFill>
                <a:latin typeface="Abadi" panose="020B0604020104020204" pitchFamily="34" charset="0"/>
              </a:rPr>
              <a:t>Muito obrigado</a:t>
            </a:r>
          </a:p>
        </p:txBody>
      </p:sp>
      <p:pic>
        <p:nvPicPr>
          <p:cNvPr id="6146" name="Picture 2" descr="Resultado de imagem para Artificial intelligence issues">
            <a:extLst>
              <a:ext uri="{FF2B5EF4-FFF2-40B4-BE49-F238E27FC236}">
                <a16:creationId xmlns:a16="http://schemas.microsoft.com/office/drawing/2014/main" id="{3DD762E2-6B1E-4F35-8BD5-5B658AACD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8018588" y="-25753"/>
            <a:ext cx="6128824" cy="688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m para Artificial intelligence issues">
            <a:extLst>
              <a:ext uri="{FF2B5EF4-FFF2-40B4-BE49-F238E27FC236}">
                <a16:creationId xmlns:a16="http://schemas.microsoft.com/office/drawing/2014/main" id="{55D52EA0-D8ED-45FD-B95D-865CA2A95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4" r="48885"/>
          <a:stretch/>
        </p:blipFill>
        <p:spPr bwMode="auto">
          <a:xfrm>
            <a:off x="-935061" y="5556"/>
            <a:ext cx="5136613" cy="684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4D24D4-BDD6-4C0F-A144-15E01A052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553" y="986050"/>
            <a:ext cx="3802968" cy="51193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200" b="1" dirty="0">
                <a:latin typeface="Abadi" panose="020B0604020104020204" pitchFamily="34" charset="0"/>
              </a:rPr>
              <a:t>Por que é difícil consertar?</a:t>
            </a:r>
          </a:p>
          <a:p>
            <a:pPr marL="0" indent="0" algn="ctr">
              <a:buNone/>
            </a:pPr>
            <a:r>
              <a:rPr lang="pt-BR" sz="3200" dirty="0">
                <a:latin typeface="Abadi" panose="020B0604020104020204" pitchFamily="34" charset="0"/>
              </a:rPr>
              <a:t>Desconhecemos o desconhecido</a:t>
            </a:r>
          </a:p>
          <a:p>
            <a:pPr marL="0" indent="0" algn="ctr">
              <a:buNone/>
            </a:pPr>
            <a:r>
              <a:rPr lang="pt-BR" sz="3200" dirty="0">
                <a:latin typeface="Abadi" panose="020B0604020104020204" pitchFamily="34" charset="0"/>
              </a:rPr>
              <a:t>Processos imperfeitos</a:t>
            </a:r>
          </a:p>
          <a:p>
            <a:pPr marL="0" indent="0" algn="ctr">
              <a:buNone/>
            </a:pPr>
            <a:r>
              <a:rPr lang="pt-BR" sz="3200" dirty="0">
                <a:latin typeface="Abadi" panose="020B0604020104020204" pitchFamily="34" charset="0"/>
              </a:rPr>
              <a:t>Ausência de contexto social</a:t>
            </a:r>
          </a:p>
          <a:p>
            <a:pPr marL="0" indent="0" algn="ctr">
              <a:buNone/>
            </a:pPr>
            <a:r>
              <a:rPr lang="pt-BR" sz="3200" dirty="0">
                <a:latin typeface="Abadi" panose="020B0604020104020204" pitchFamily="34" charset="0"/>
              </a:rPr>
              <a:t>A definição de justiça</a:t>
            </a:r>
          </a:p>
          <a:p>
            <a:pPr marL="0" indent="0" algn="ctr">
              <a:buNone/>
            </a:pPr>
            <a:endParaRPr lang="pt-BR" sz="3200" b="1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9045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11BBFE-6CFE-406F-B07C-0F376B614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6600" b="1" dirty="0">
                <a:solidFill>
                  <a:schemeClr val="bg1"/>
                </a:solidFill>
                <a:latin typeface="Abadi" panose="020B0604020104020204" pitchFamily="34" charset="0"/>
              </a:rPr>
              <a:t>Muito obrigado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4D24D4-BDD6-4C0F-A144-15E01A052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t-BR" sz="36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pt-BR" sz="3600" dirty="0">
                <a:solidFill>
                  <a:schemeClr val="bg1"/>
                </a:solidFill>
              </a:rPr>
              <a:t>  </a:t>
            </a:r>
          </a:p>
          <a:p>
            <a:pPr marL="0" indent="0" algn="ctr">
              <a:buNone/>
            </a:pPr>
            <a:endParaRPr lang="pt-BR" sz="6000" b="1" dirty="0">
              <a:solidFill>
                <a:schemeClr val="bg1"/>
              </a:solidFill>
            </a:endParaRP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0336A69-78FD-4960-B854-B0BFEFE68FDD}"/>
              </a:ext>
            </a:extLst>
          </p:cNvPr>
          <p:cNvSpPr txBox="1">
            <a:spLocks/>
          </p:cNvSpPr>
          <p:nvPr/>
        </p:nvSpPr>
        <p:spPr>
          <a:xfrm>
            <a:off x="990600" y="1752937"/>
            <a:ext cx="10515600" cy="4879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600" dirty="0">
                <a:solidFill>
                  <a:schemeClr val="bg1"/>
                </a:solidFill>
              </a:rPr>
              <a:t>Rhodrigo Deda</a:t>
            </a:r>
          </a:p>
          <a:p>
            <a:pPr marL="0" indent="0" algn="ctr">
              <a:buNone/>
            </a:pPr>
            <a:endParaRPr lang="pt-BR" sz="3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BR" sz="32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BR" sz="32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BR" sz="32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pt-BR" sz="3200" dirty="0">
                <a:solidFill>
                  <a:schemeClr val="bg1"/>
                </a:solidFill>
              </a:rPr>
              <a:t>rhodrigodeda@gmail.com </a:t>
            </a:r>
          </a:p>
          <a:p>
            <a:pPr marL="0" indent="0" algn="ctr">
              <a:buNone/>
            </a:pPr>
            <a:r>
              <a:rPr lang="pt-BR" sz="3200" dirty="0">
                <a:solidFill>
                  <a:schemeClr val="bg1"/>
                </a:solidFill>
              </a:rPr>
              <a:t>41 99166-5611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31A4C96-909D-46F0-8172-4D3E2C5F8828}"/>
              </a:ext>
            </a:extLst>
          </p:cNvPr>
          <p:cNvSpPr txBox="1"/>
          <p:nvPr/>
        </p:nvSpPr>
        <p:spPr>
          <a:xfrm>
            <a:off x="1321592" y="515630"/>
            <a:ext cx="954881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chemeClr val="tx2"/>
                </a:solidFill>
                <a:latin typeface="Abadi" panose="020B0604020104020204" pitchFamily="34" charset="0"/>
              </a:rPr>
              <a:t>O papel do Julgador</a:t>
            </a:r>
          </a:p>
          <a:p>
            <a:endParaRPr lang="pt-BR" dirty="0">
              <a:solidFill>
                <a:schemeClr val="tx2"/>
              </a:solidFill>
            </a:endParaRPr>
          </a:p>
        </p:txBody>
      </p:sp>
      <p:pic>
        <p:nvPicPr>
          <p:cNvPr id="1026" name="Picture 2" descr="Resultado de imagem para direito digital">
            <a:extLst>
              <a:ext uri="{FF2B5EF4-FFF2-40B4-BE49-F238E27FC236}">
                <a16:creationId xmlns:a16="http://schemas.microsoft.com/office/drawing/2014/main" id="{91C7BA22-CFA8-4E92-9C24-1ECB5F555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5688"/>
            <a:ext cx="12192000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9501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861E62B-A3E1-4087-A00C-619ABF6DFA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48" t="20647" r="18214" b="6725"/>
          <a:stretch/>
        </p:blipFill>
        <p:spPr>
          <a:xfrm>
            <a:off x="1038225" y="1016"/>
            <a:ext cx="10115549" cy="685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061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CCA7153-D9C2-4D9F-811D-E66200CCFD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09" t="37407" r="17612" b="21379"/>
          <a:stretch/>
        </p:blipFill>
        <p:spPr>
          <a:xfrm>
            <a:off x="-37251" y="786063"/>
            <a:ext cx="12257227" cy="460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18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9CF0653-F57A-48E7-9D46-A8A8D71FB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0212" y="0"/>
            <a:ext cx="10287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90C6350-9CF5-4725-8FED-2FABC048D048}"/>
              </a:ext>
            </a:extLst>
          </p:cNvPr>
          <p:cNvSpPr txBox="1"/>
          <p:nvPr/>
        </p:nvSpPr>
        <p:spPr>
          <a:xfrm>
            <a:off x="9048750" y="1228397"/>
            <a:ext cx="31432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badi" panose="020B0604020104020204" pitchFamily="34" charset="0"/>
                <a:cs typeface="Arial" panose="020B0604020202020204" pitchFamily="34" charset="0"/>
              </a:rPr>
              <a:t>“Os teclados são raros. A maior parte da interação com computadores é realizada por meio de gestos.”</a:t>
            </a:r>
            <a:endParaRPr lang="pt-BR" sz="3200" dirty="0">
              <a:latin typeface="Abadi" panose="020B0604020104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548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B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4D24D4-BDD6-4C0F-A144-15E01A052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t-BR" sz="3600" dirty="0">
              <a:solidFill>
                <a:schemeClr val="tx2"/>
              </a:solidFill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pt-BR" sz="3600" dirty="0">
                <a:solidFill>
                  <a:schemeClr val="tx2"/>
                </a:solidFill>
              </a:rPr>
              <a:t>  </a:t>
            </a:r>
          </a:p>
          <a:p>
            <a:pPr marL="0" indent="0" algn="ctr">
              <a:buNone/>
            </a:pPr>
            <a:endParaRPr lang="pt-BR" sz="6000" b="1" dirty="0">
              <a:solidFill>
                <a:schemeClr val="tx2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31A4C96-909D-46F0-8172-4D3E2C5F8828}"/>
              </a:ext>
            </a:extLst>
          </p:cNvPr>
          <p:cNvSpPr txBox="1"/>
          <p:nvPr/>
        </p:nvSpPr>
        <p:spPr>
          <a:xfrm>
            <a:off x="322729" y="2647077"/>
            <a:ext cx="1129553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tx2"/>
                </a:solidFill>
                <a:latin typeface="Abadi" panose="020B0604020104020204" pitchFamily="34" charset="0"/>
              </a:rPr>
              <a:t>A tecnologia tenta forçar um modelo de realidade padronizada para um mundo que é infinitamente surpreendente</a:t>
            </a:r>
          </a:p>
          <a:p>
            <a:pPr algn="ctr"/>
            <a:r>
              <a:rPr lang="pt-BR" sz="3200" dirty="0">
                <a:solidFill>
                  <a:schemeClr val="tx2"/>
                </a:solidFill>
                <a:latin typeface="Abadi" panose="020B0604020104020204" pitchFamily="34" charset="0"/>
              </a:rPr>
              <a:t>(Margareth </a:t>
            </a:r>
            <a:r>
              <a:rPr lang="pt-BR" sz="3200" dirty="0" err="1">
                <a:solidFill>
                  <a:schemeClr val="tx2"/>
                </a:solidFill>
                <a:latin typeface="Abadi" panose="020B0604020104020204" pitchFamily="34" charset="0"/>
              </a:rPr>
              <a:t>Heffernan</a:t>
            </a:r>
            <a:r>
              <a:rPr lang="pt-BR" sz="3200" dirty="0">
                <a:solidFill>
                  <a:schemeClr val="tx2"/>
                </a:solidFill>
                <a:latin typeface="Abadi" panose="020B0604020104020204" pitchFamily="34" charset="0"/>
              </a:rPr>
              <a:t>)</a:t>
            </a:r>
            <a:endParaRPr lang="pt-BR" sz="3200" b="1" dirty="0">
              <a:solidFill>
                <a:schemeClr val="tx2"/>
              </a:solidFill>
              <a:latin typeface="Abadi" panose="020B0604020104020204" pitchFamily="34" charset="0"/>
            </a:endParaRPr>
          </a:p>
          <a:p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A7C9A1C6-CB6B-4DE4-AD16-A4FB222F1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6152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B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4D24D4-BDD6-4C0F-A144-15E01A052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t-BR" sz="36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pt-BR" sz="3600" dirty="0">
                <a:solidFill>
                  <a:schemeClr val="bg1"/>
                </a:solidFill>
              </a:rPr>
              <a:t>  </a:t>
            </a:r>
          </a:p>
          <a:p>
            <a:pPr marL="0" indent="0" algn="ctr">
              <a:buNone/>
            </a:pPr>
            <a:endParaRPr lang="pt-BR" sz="6000" b="1" dirty="0">
              <a:solidFill>
                <a:schemeClr val="bg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31A4C96-909D-46F0-8172-4D3E2C5F8828}"/>
              </a:ext>
            </a:extLst>
          </p:cNvPr>
          <p:cNvSpPr txBox="1"/>
          <p:nvPr/>
        </p:nvSpPr>
        <p:spPr>
          <a:xfrm>
            <a:off x="228600" y="2690336"/>
            <a:ext cx="1134931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tx2"/>
                </a:solidFill>
                <a:latin typeface="Abadi" panose="020B0604020104020204" pitchFamily="34" charset="0"/>
              </a:rPr>
              <a:t>Quanto mais máquinas pensam por nós, </a:t>
            </a:r>
            <a:br>
              <a:rPr lang="pt-BR" sz="3200" b="1" dirty="0">
                <a:solidFill>
                  <a:schemeClr val="tx2"/>
                </a:solidFill>
                <a:latin typeface="Abadi" panose="020B0604020104020204" pitchFamily="34" charset="0"/>
              </a:rPr>
            </a:br>
            <a:r>
              <a:rPr lang="pt-BR" sz="3200" b="1" dirty="0">
                <a:solidFill>
                  <a:schemeClr val="tx2"/>
                </a:solidFill>
                <a:latin typeface="Abadi" panose="020B0604020104020204" pitchFamily="34" charset="0"/>
              </a:rPr>
              <a:t>menos pensamos por nós mesmos</a:t>
            </a:r>
          </a:p>
          <a:p>
            <a:pPr algn="ctr"/>
            <a:r>
              <a:rPr lang="pt-BR" sz="3200" dirty="0">
                <a:solidFill>
                  <a:schemeClr val="tx2"/>
                </a:solidFill>
                <a:latin typeface="Abadi" panose="020B0604020104020204" pitchFamily="34" charset="0"/>
              </a:rPr>
              <a:t>(Margareth </a:t>
            </a:r>
            <a:r>
              <a:rPr lang="pt-BR" sz="3200" dirty="0" err="1">
                <a:solidFill>
                  <a:schemeClr val="tx2"/>
                </a:solidFill>
                <a:latin typeface="Abadi" panose="020B0604020104020204" pitchFamily="34" charset="0"/>
              </a:rPr>
              <a:t>Heffernan</a:t>
            </a:r>
            <a:r>
              <a:rPr lang="pt-BR" sz="3200" dirty="0">
                <a:solidFill>
                  <a:schemeClr val="tx2"/>
                </a:solidFill>
                <a:latin typeface="Abadi" panose="020B0604020104020204" pitchFamily="34" charset="0"/>
              </a:rPr>
              <a:t>)</a:t>
            </a:r>
          </a:p>
          <a:p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3AC847E6-5FED-4945-99E9-532EC8836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09159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B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4D24D4-BDD6-4C0F-A144-15E01A052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t-BR" sz="36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pt-BR" sz="3600" dirty="0">
                <a:solidFill>
                  <a:schemeClr val="bg1"/>
                </a:solidFill>
              </a:rPr>
              <a:t>  </a:t>
            </a:r>
          </a:p>
          <a:p>
            <a:pPr marL="0" indent="0" algn="ctr">
              <a:buNone/>
            </a:pPr>
            <a:endParaRPr lang="pt-BR" sz="6000" b="1" dirty="0">
              <a:solidFill>
                <a:schemeClr val="bg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31A4C96-909D-46F0-8172-4D3E2C5F8828}"/>
              </a:ext>
            </a:extLst>
          </p:cNvPr>
          <p:cNvSpPr txBox="1"/>
          <p:nvPr/>
        </p:nvSpPr>
        <p:spPr>
          <a:xfrm>
            <a:off x="990600" y="2505670"/>
            <a:ext cx="954881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tx2"/>
                </a:solidFill>
                <a:latin typeface="Abadi" panose="020B0604020104020204" pitchFamily="34" charset="0"/>
              </a:rPr>
              <a:t>Quanto mais tempo gastamos com máquinas que preveem decisões, menos tempo nos conectamos com as pessoas envolvidas nas decisões</a:t>
            </a:r>
          </a:p>
          <a:p>
            <a:pPr algn="ctr"/>
            <a:r>
              <a:rPr lang="pt-BR" sz="3200" dirty="0">
                <a:solidFill>
                  <a:schemeClr val="tx2"/>
                </a:solidFill>
                <a:latin typeface="Abadi" panose="020B0604020104020204" pitchFamily="34" charset="0"/>
              </a:rPr>
              <a:t>(Margareth </a:t>
            </a:r>
            <a:r>
              <a:rPr lang="pt-BR" sz="3200" dirty="0" err="1">
                <a:solidFill>
                  <a:schemeClr val="tx2"/>
                </a:solidFill>
                <a:latin typeface="Abadi" panose="020B0604020104020204" pitchFamily="34" charset="0"/>
              </a:rPr>
              <a:t>Heffernan</a:t>
            </a:r>
            <a:r>
              <a:rPr lang="pt-BR" sz="3200" dirty="0">
                <a:solidFill>
                  <a:schemeClr val="tx2"/>
                </a:solidFill>
                <a:latin typeface="Abadi" panose="020B0604020104020204" pitchFamily="34" charset="0"/>
              </a:rPr>
              <a:t>)</a:t>
            </a:r>
            <a:endParaRPr lang="pt-BR" sz="3200" b="1" dirty="0">
              <a:solidFill>
                <a:schemeClr val="tx2"/>
              </a:solidFill>
              <a:latin typeface="Abadi" panose="020B0604020104020204" pitchFamily="34" charset="0"/>
            </a:endParaRPr>
          </a:p>
          <a:p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546D8E0E-A7FE-4606-9491-DEA0F9355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47173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7E782782-9D99-414A-BDFE-97ED5EF0A5B2}"/>
              </a:ext>
            </a:extLst>
          </p:cNvPr>
          <p:cNvSpPr/>
          <p:nvPr/>
        </p:nvSpPr>
        <p:spPr>
          <a:xfrm>
            <a:off x="5567082" y="571506"/>
            <a:ext cx="648582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>
                <a:latin typeface="Abadi" panose="020B0604020104020204" pitchFamily="34" charset="0"/>
              </a:rPr>
              <a:t>Propósito: </a:t>
            </a:r>
            <a:r>
              <a:rPr lang="pt-BR" sz="2800" dirty="0">
                <a:latin typeface="Abadi" panose="020B0604020104020204" pitchFamily="34" charset="0"/>
              </a:rPr>
              <a:t>A que serve a</a:t>
            </a:r>
            <a:r>
              <a:rPr lang="pt-BR" sz="2800" b="1" dirty="0">
                <a:latin typeface="Abadi" panose="020B0604020104020204" pitchFamily="34" charset="0"/>
              </a:rPr>
              <a:t> Justiça</a:t>
            </a:r>
          </a:p>
          <a:p>
            <a:endParaRPr lang="pt-BR" sz="2800" b="1" dirty="0">
              <a:latin typeface="Abadi" panose="020B0604020104020204" pitchFamily="34" charset="0"/>
            </a:endParaRPr>
          </a:p>
          <a:p>
            <a:r>
              <a:rPr lang="pt-BR" sz="2800" b="1" dirty="0">
                <a:latin typeface="Abadi" panose="020B0604020104020204" pitchFamily="34" charset="0"/>
              </a:rPr>
              <a:t>Abrace </a:t>
            </a:r>
            <a:r>
              <a:rPr lang="pt-BR" sz="2800" dirty="0">
                <a:latin typeface="Abadi" panose="020B0604020104020204" pitchFamily="34" charset="0"/>
              </a:rPr>
              <a:t>a tecnologia</a:t>
            </a:r>
          </a:p>
          <a:p>
            <a:endParaRPr lang="pt-BR" sz="2800" dirty="0">
              <a:latin typeface="Abadi" panose="020B0604020104020204" pitchFamily="34" charset="0"/>
            </a:endParaRPr>
          </a:p>
          <a:p>
            <a:r>
              <a:rPr lang="pt-BR" sz="2800" dirty="0">
                <a:latin typeface="Abadi" panose="020B0604020104020204" pitchFamily="34" charset="0"/>
              </a:rPr>
              <a:t>Jamais perca a </a:t>
            </a:r>
            <a:r>
              <a:rPr lang="pt-BR" sz="2800" b="1" dirty="0">
                <a:latin typeface="Abadi" panose="020B0604020104020204" pitchFamily="34" charset="0"/>
              </a:rPr>
              <a:t>empatia</a:t>
            </a:r>
          </a:p>
          <a:p>
            <a:endParaRPr lang="pt-BR" sz="2800" b="1" dirty="0">
              <a:latin typeface="Abadi" panose="020B0604020104020204" pitchFamily="34" charset="0"/>
            </a:endParaRPr>
          </a:p>
          <a:p>
            <a:r>
              <a:rPr lang="pt-BR" sz="2800" dirty="0">
                <a:latin typeface="Abadi" panose="020B0604020104020204" pitchFamily="34" charset="0"/>
              </a:rPr>
              <a:t>Tecnologias </a:t>
            </a:r>
            <a:r>
              <a:rPr lang="pt-BR" sz="2800" b="1" dirty="0">
                <a:latin typeface="Abadi" panose="020B0604020104020204" pitchFamily="34" charset="0"/>
              </a:rPr>
              <a:t>não são neutras</a:t>
            </a:r>
          </a:p>
          <a:p>
            <a:endParaRPr lang="pt-BR" sz="2800" b="1" dirty="0">
              <a:latin typeface="Abadi" panose="020B0604020104020204" pitchFamily="34" charset="0"/>
            </a:endParaRPr>
          </a:p>
          <a:p>
            <a:r>
              <a:rPr lang="pt-BR" sz="2800" dirty="0">
                <a:latin typeface="Abadi" panose="020B0604020104020204" pitchFamily="34" charset="0"/>
              </a:rPr>
              <a:t>Realidade </a:t>
            </a:r>
            <a:r>
              <a:rPr lang="pt-BR" sz="2800" b="1" dirty="0">
                <a:latin typeface="Abadi" panose="020B0604020104020204" pitchFamily="34" charset="0"/>
              </a:rPr>
              <a:t>está fora do escritório</a:t>
            </a:r>
          </a:p>
          <a:p>
            <a:endParaRPr lang="pt-BR" sz="2800" b="1" dirty="0">
              <a:latin typeface="Abadi" panose="020B0604020104020204" pitchFamily="34" charset="0"/>
            </a:endParaRPr>
          </a:p>
          <a:p>
            <a:r>
              <a:rPr lang="pt-BR" sz="2800" b="1" dirty="0">
                <a:latin typeface="Abadi" panose="020B0604020104020204" pitchFamily="34" charset="0"/>
              </a:rPr>
              <a:t>Não digitalize </a:t>
            </a:r>
            <a:r>
              <a:rPr lang="pt-BR" sz="2800" dirty="0">
                <a:latin typeface="Abadi" panose="020B0604020104020204" pitchFamily="34" charset="0"/>
              </a:rPr>
              <a:t>um mundo ruim</a:t>
            </a:r>
          </a:p>
          <a:p>
            <a:endParaRPr lang="pt-BR" sz="2800" dirty="0">
              <a:latin typeface="Abadi" panose="020B0604020104020204" pitchFamily="34" charset="0"/>
            </a:endParaRPr>
          </a:p>
          <a:p>
            <a:r>
              <a:rPr lang="pt-BR" sz="2800" b="1" dirty="0">
                <a:latin typeface="Abadi" panose="020B0604020104020204" pitchFamily="34" charset="0"/>
              </a:rPr>
              <a:t>Inovar começa por mudar o modo de agir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350835D8-E897-4867-8A2C-DC8C898BD3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7" r="27747"/>
          <a:stretch/>
        </p:blipFill>
        <p:spPr bwMode="auto">
          <a:xfrm>
            <a:off x="0" y="0"/>
            <a:ext cx="5444197" cy="699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9931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B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4D24D4-BDD6-4C0F-A144-15E01A052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t-BR" sz="36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pt-BR" sz="3600" dirty="0">
                <a:solidFill>
                  <a:schemeClr val="bg1"/>
                </a:solidFill>
              </a:rPr>
              <a:t>  </a:t>
            </a:r>
          </a:p>
          <a:p>
            <a:pPr marL="0" indent="0" algn="ctr">
              <a:buNone/>
            </a:pPr>
            <a:endParaRPr lang="pt-BR" sz="6000" b="1" dirty="0">
              <a:solidFill>
                <a:schemeClr val="bg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31A4C96-909D-46F0-8172-4D3E2C5F8828}"/>
              </a:ext>
            </a:extLst>
          </p:cNvPr>
          <p:cNvSpPr txBox="1"/>
          <p:nvPr/>
        </p:nvSpPr>
        <p:spPr>
          <a:xfrm>
            <a:off x="1321592" y="2111455"/>
            <a:ext cx="95488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chemeClr val="tx2"/>
                </a:solidFill>
                <a:latin typeface="Agency FB" panose="020B0503020202020204" pitchFamily="34" charset="0"/>
              </a:rPr>
              <a:t>Qual deve ser nossa visão compartilhada sobre Justiça?</a:t>
            </a:r>
          </a:p>
          <a:p>
            <a:endParaRPr lang="pt-BR" sz="6000" dirty="0">
              <a:solidFill>
                <a:schemeClr val="tx2"/>
              </a:solidFill>
            </a:endParaRP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039D4BFE-52DA-4603-BC5C-FB935824D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18689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11BBFE-6CFE-406F-B07C-0F376B614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6600" b="1" dirty="0">
                <a:solidFill>
                  <a:schemeClr val="bg1"/>
                </a:solidFill>
                <a:latin typeface="Abadi" panose="020B0604020104020204" pitchFamily="34" charset="0"/>
              </a:rPr>
              <a:t>Muito obrigado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4D24D4-BDD6-4C0F-A144-15E01A052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t-BR" sz="36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0" indent="0">
              <a:buNone/>
            </a:pPr>
            <a:r>
              <a:rPr lang="pt-BR" sz="3600" dirty="0">
                <a:solidFill>
                  <a:schemeClr val="bg1"/>
                </a:solidFill>
              </a:rPr>
              <a:t>  </a:t>
            </a:r>
          </a:p>
          <a:p>
            <a:pPr marL="0" indent="0" algn="ctr">
              <a:buNone/>
            </a:pPr>
            <a:endParaRPr lang="pt-BR" sz="6000" b="1" dirty="0">
              <a:solidFill>
                <a:schemeClr val="bg1"/>
              </a:solidFill>
            </a:endParaRP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B0336A69-78FD-4960-B854-B0BFEFE68FDD}"/>
              </a:ext>
            </a:extLst>
          </p:cNvPr>
          <p:cNvSpPr txBox="1">
            <a:spLocks/>
          </p:cNvSpPr>
          <p:nvPr/>
        </p:nvSpPr>
        <p:spPr>
          <a:xfrm>
            <a:off x="990600" y="1638636"/>
            <a:ext cx="10515600" cy="51050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600" dirty="0">
                <a:solidFill>
                  <a:schemeClr val="bg1"/>
                </a:solidFill>
              </a:rPr>
              <a:t>Rhodrigo Deda</a:t>
            </a:r>
          </a:p>
          <a:p>
            <a:pPr marL="0" indent="0" algn="just">
              <a:buNone/>
            </a:pPr>
            <a:endParaRPr lang="pt-BR" sz="36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pt-BR" sz="3200" dirty="0">
                <a:solidFill>
                  <a:schemeClr val="bg1"/>
                </a:solidFill>
              </a:rPr>
              <a:t>Presidente da Comissão de Inovação e Gestão da OAB-PR. Membro da Comissão Especial de Direito para Startups e Membro Consultor da Comissão de Gestão, Empreendedorismo e Inovação no Conselho Federal da OAB. </a:t>
            </a:r>
          </a:p>
          <a:p>
            <a:pPr marL="0" indent="0" algn="just">
              <a:buNone/>
            </a:pPr>
            <a:r>
              <a:rPr lang="pt-BR" sz="3200" dirty="0">
                <a:solidFill>
                  <a:schemeClr val="bg1"/>
                </a:solidFill>
              </a:rPr>
              <a:t>Doutorando em Engenharia de Software pela PUCPR. Mestre em Tecnologia pela UTFPR. </a:t>
            </a:r>
          </a:p>
          <a:p>
            <a:pPr marL="0" indent="0" algn="just">
              <a:buNone/>
            </a:pPr>
            <a:r>
              <a:rPr lang="pt-BR" sz="3200" dirty="0">
                <a:solidFill>
                  <a:schemeClr val="bg1"/>
                </a:solidFill>
              </a:rPr>
              <a:t>Especialista em Processo Civil pelo Instituto Romeu Filipe </a:t>
            </a:r>
            <a:r>
              <a:rPr lang="pt-BR" sz="3200" dirty="0" err="1">
                <a:solidFill>
                  <a:schemeClr val="bg1"/>
                </a:solidFill>
              </a:rPr>
              <a:t>Bacellar</a:t>
            </a:r>
            <a:r>
              <a:rPr lang="pt-BR" sz="3200" dirty="0">
                <a:solidFill>
                  <a:schemeClr val="bg1"/>
                </a:solidFill>
              </a:rPr>
              <a:t>. Advogado, formado pela UFPR. </a:t>
            </a:r>
          </a:p>
          <a:p>
            <a:pPr marL="0" indent="0" algn="just">
              <a:buNone/>
            </a:pPr>
            <a:r>
              <a:rPr lang="pt-BR" sz="3200" dirty="0">
                <a:solidFill>
                  <a:schemeClr val="bg1"/>
                </a:solidFill>
              </a:rPr>
              <a:t>Fundador do Projeto </a:t>
            </a:r>
            <a:r>
              <a:rPr lang="pt-BR" sz="3200" dirty="0" err="1">
                <a:solidFill>
                  <a:schemeClr val="bg1"/>
                </a:solidFill>
              </a:rPr>
              <a:t>Libria</a:t>
            </a:r>
            <a:r>
              <a:rPr lang="pt-BR" sz="3200" dirty="0">
                <a:solidFill>
                  <a:schemeClr val="bg1"/>
                </a:solidFill>
              </a:rPr>
              <a:t> – Aceleradora de Impacto. Jornalista formado pela UFSC, com Master em Gestão de Pessoas e Marcas no Setor Jornalístico pelo ISE. </a:t>
            </a:r>
          </a:p>
          <a:p>
            <a:pPr marL="0" indent="0" algn="ctr">
              <a:buNone/>
            </a:pPr>
            <a:r>
              <a:rPr lang="pt-BR" sz="3200" dirty="0">
                <a:solidFill>
                  <a:schemeClr val="bg1"/>
                </a:solidFill>
              </a:rPr>
              <a:t>rhodrigodeda@gmail.com </a:t>
            </a:r>
          </a:p>
          <a:p>
            <a:pPr marL="0" indent="0" algn="ctr">
              <a:buNone/>
            </a:pPr>
            <a:r>
              <a:rPr lang="pt-BR" sz="3200" dirty="0">
                <a:solidFill>
                  <a:schemeClr val="bg1"/>
                </a:solidFill>
              </a:rPr>
              <a:t>41 99166-5611</a:t>
            </a:r>
          </a:p>
        </p:txBody>
      </p:sp>
    </p:spTree>
    <p:extLst>
      <p:ext uri="{BB962C8B-B14F-4D97-AF65-F5344CB8AC3E}">
        <p14:creationId xmlns:p14="http://schemas.microsoft.com/office/powerpoint/2010/main" val="3730952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82EBB48-4355-4B71-BA7C-DFD11BF4D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6482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90C6350-9CF5-4725-8FED-2FABC048D048}"/>
              </a:ext>
            </a:extLst>
          </p:cNvPr>
          <p:cNvSpPr txBox="1"/>
          <p:nvPr/>
        </p:nvSpPr>
        <p:spPr>
          <a:xfrm>
            <a:off x="228600" y="471488"/>
            <a:ext cx="45148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dirty="0">
                <a:solidFill>
                  <a:schemeClr val="bg1"/>
                </a:solidFill>
                <a:latin typeface="Abadi" panose="020B0604020104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As máquinas espirituais</a:t>
            </a:r>
          </a:p>
          <a:p>
            <a:br>
              <a:rPr lang="pt-BR" sz="36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75EFD7F-DA6D-4845-8082-F57781F147E9}"/>
              </a:ext>
            </a:extLst>
          </p:cNvPr>
          <p:cNvSpPr txBox="1"/>
          <p:nvPr/>
        </p:nvSpPr>
        <p:spPr>
          <a:xfrm>
            <a:off x="8115533" y="5897754"/>
            <a:ext cx="2928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  <a:latin typeface="Abadi" panose="020B0604020104020204" pitchFamily="34" charset="0"/>
              </a:rPr>
              <a:t>Ray </a:t>
            </a:r>
            <a:r>
              <a:rPr lang="pt-BR" dirty="0" err="1">
                <a:solidFill>
                  <a:schemeClr val="bg1"/>
                </a:solidFill>
                <a:latin typeface="Abadi" panose="020B0604020104020204" pitchFamily="34" charset="0"/>
              </a:rPr>
              <a:t>Kurzweil</a:t>
            </a:r>
            <a:r>
              <a:rPr lang="pt-BR" dirty="0">
                <a:solidFill>
                  <a:schemeClr val="bg1"/>
                </a:solidFill>
                <a:latin typeface="Abadi" panose="020B0604020104020204" pitchFamily="34" charset="0"/>
              </a:rPr>
              <a:t>, futurista</a:t>
            </a:r>
          </a:p>
        </p:txBody>
      </p:sp>
    </p:spTree>
    <p:extLst>
      <p:ext uri="{BB962C8B-B14F-4D97-AF65-F5344CB8AC3E}">
        <p14:creationId xmlns:p14="http://schemas.microsoft.com/office/powerpoint/2010/main" val="3663298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m para lei dos retornos acelerados">
            <a:extLst>
              <a:ext uri="{FF2B5EF4-FFF2-40B4-BE49-F238E27FC236}">
                <a16:creationId xmlns:a16="http://schemas.microsoft.com/office/drawing/2014/main" id="{2F8CF923-2B4D-4B72-9B70-B8694788F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4294"/>
            <a:ext cx="12306301" cy="6922294"/>
          </a:xfrm>
          <a:prstGeom prst="rect">
            <a:avLst/>
          </a:prstGeom>
          <a:noFill/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48C1876-4F33-4C6F-9D76-120E2C6127AF}"/>
              </a:ext>
            </a:extLst>
          </p:cNvPr>
          <p:cNvSpPr txBox="1"/>
          <p:nvPr/>
        </p:nvSpPr>
        <p:spPr>
          <a:xfrm>
            <a:off x="290512" y="612844"/>
            <a:ext cx="561022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badi" panose="020B0604020104020204" pitchFamily="34" charset="0"/>
                <a:cs typeface="Arial" panose="020B0604020202020204" pitchFamily="34" charset="0"/>
              </a:rPr>
              <a:t>LEI DOS RETORNOS ACELERADOS</a:t>
            </a:r>
          </a:p>
          <a:p>
            <a:endParaRPr lang="pt-BR" sz="3200" dirty="0">
              <a:effectLst>
                <a:outerShdw blurRad="50800" dist="50800" dir="5400000" algn="ctr" rotWithShape="0">
                  <a:schemeClr val="bg1"/>
                </a:outerShdw>
              </a:effectLst>
              <a:latin typeface="Abadi" panose="020B0604020104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pt-BR" sz="3200" dirty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Abadi" panose="020B0604020104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“À medida que a ordem aumenta exponencialmente, o tempo acelera exponencialmente (isto é, o intervalo de tempo entre eventos relevantes fica menor com o passar do tempo).”</a:t>
            </a:r>
          </a:p>
        </p:txBody>
      </p:sp>
    </p:spTree>
    <p:extLst>
      <p:ext uri="{BB962C8B-B14F-4D97-AF65-F5344CB8AC3E}">
        <p14:creationId xmlns:p14="http://schemas.microsoft.com/office/powerpoint/2010/main" val="1585332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B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BF7A3996-0900-4194-B703-A39D4A3FB651}"/>
              </a:ext>
            </a:extLst>
          </p:cNvPr>
          <p:cNvSpPr txBox="1"/>
          <p:nvPr/>
        </p:nvSpPr>
        <p:spPr>
          <a:xfrm>
            <a:off x="4492336" y="-356912"/>
            <a:ext cx="3879273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0000" dirty="0">
                <a:solidFill>
                  <a:schemeClr val="tx2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050" name="Picture 2" descr="Resultado de imagem para hype cycle emerging technologies 2019">
            <a:extLst>
              <a:ext uri="{FF2B5EF4-FFF2-40B4-BE49-F238E27FC236}">
                <a16:creationId xmlns:a16="http://schemas.microsoft.com/office/drawing/2014/main" id="{8882703B-842E-443C-A40D-243E2C2CF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637" y="0"/>
            <a:ext cx="81073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2B70F54-B863-4A7F-B2F4-324F102150AE}"/>
              </a:ext>
            </a:extLst>
          </p:cNvPr>
          <p:cNvSpPr txBox="1"/>
          <p:nvPr/>
        </p:nvSpPr>
        <p:spPr>
          <a:xfrm>
            <a:off x="328613" y="428625"/>
            <a:ext cx="3429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tx2">
                    <a:lumMod val="75000"/>
                  </a:schemeClr>
                </a:solidFill>
              </a:rPr>
              <a:t>“(...) estamos cada vez menos aptos a dar sentido ao presente ou a prever o futuro. Ninguém sabe realmente o que está a acontecer hoje no mundo, ou onde estaremos no futuro.” </a:t>
            </a:r>
          </a:p>
          <a:p>
            <a:pPr algn="just"/>
            <a:endParaRPr lang="pt-BR" sz="2400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r>
              <a:rPr lang="pt-BR" sz="2400" b="1" dirty="0" err="1">
                <a:solidFill>
                  <a:schemeClr val="tx2">
                    <a:lumMod val="75000"/>
                  </a:schemeClr>
                </a:solidFill>
              </a:rPr>
              <a:t>Yuval</a:t>
            </a:r>
            <a:r>
              <a:rPr lang="pt-BR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t-BR" sz="2400" b="1" dirty="0" err="1">
                <a:solidFill>
                  <a:schemeClr val="tx2">
                    <a:lumMod val="75000"/>
                  </a:schemeClr>
                </a:solidFill>
              </a:rPr>
              <a:t>Harari</a:t>
            </a:r>
            <a:endParaRPr lang="pt-BR" sz="24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4833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11BBFE-6CFE-406F-B07C-0F376B614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998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6600" b="1" dirty="0">
                <a:solidFill>
                  <a:schemeClr val="bg1"/>
                </a:solidFill>
                <a:latin typeface="Abadi" panose="020B0604020104020204" pitchFamily="34" charset="0"/>
              </a:rPr>
              <a:t>As inovações mais radicais começam com startups</a:t>
            </a:r>
          </a:p>
        </p:txBody>
      </p:sp>
    </p:spTree>
    <p:extLst>
      <p:ext uri="{BB962C8B-B14F-4D97-AF65-F5344CB8AC3E}">
        <p14:creationId xmlns:p14="http://schemas.microsoft.com/office/powerpoint/2010/main" val="26670400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4239</TotalTime>
  <Words>1727</Words>
  <Application>Microsoft Office PowerPoint</Application>
  <PresentationFormat>Widescreen</PresentationFormat>
  <Paragraphs>226</Paragraphs>
  <Slides>55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63" baseType="lpstr">
      <vt:lpstr>Abadi</vt:lpstr>
      <vt:lpstr>Agency FB</vt:lpstr>
      <vt:lpstr>Arial</vt:lpstr>
      <vt:lpstr>Bahnschrift Condensed</vt:lpstr>
      <vt:lpstr>Calibri</vt:lpstr>
      <vt:lpstr>Calibri Light</vt:lpstr>
      <vt:lpstr>Ebrima</vt:lpstr>
      <vt:lpstr>Tema do Office</vt:lpstr>
      <vt:lpstr>Letramento Digital: Tecnologia exponencial e seus impactos no mundo jurídico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As inovações mais radicais começam com startups</vt:lpstr>
      <vt:lpstr>Apresentação do PowerPoint</vt:lpstr>
      <vt:lpstr>Definição “clássica”</vt:lpstr>
      <vt:lpstr>Definição Legal</vt:lpstr>
      <vt:lpstr>Definição da Engenharia de Software</vt:lpstr>
      <vt:lpstr>Apresentação do PowerPoint</vt:lpstr>
      <vt:lpstr>Inovação</vt:lpstr>
      <vt:lpstr>Inovação incremental</vt:lpstr>
      <vt:lpstr>Inovação disruptiva</vt:lpstr>
      <vt:lpstr>Inovação radical</vt:lpstr>
      <vt:lpstr>Apresentação do PowerPoint</vt:lpstr>
      <vt:lpstr>Plataformas digitais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Segurança digital</vt:lpstr>
      <vt:lpstr>Apresentação do PowerPoint</vt:lpstr>
      <vt:lpstr>Apresentação do PowerPoint</vt:lpstr>
      <vt:lpstr>Apresentação do PowerPoint</vt:lpstr>
      <vt:lpstr>Apresentação do PowerPoint</vt:lpstr>
      <vt:lpstr>Monitoramento de usuários</vt:lpstr>
      <vt:lpstr>A tecnologia é pervasiva</vt:lpstr>
      <vt:lpstr>Apresentação do PowerPoint</vt:lpstr>
      <vt:lpstr>Apresentação do PowerPoint</vt:lpstr>
      <vt:lpstr>Questões sociais e econômicas</vt:lpstr>
      <vt:lpstr>Apresentação do PowerPoint</vt:lpstr>
      <vt:lpstr>Apresentação do PowerPoint</vt:lpstr>
      <vt:lpstr>Mundos que convivem</vt:lpstr>
      <vt:lpstr>Definição Legal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Muito obrigado</vt:lpstr>
      <vt:lpstr>Muito obrigado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Muito obrigado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 tendências imediatas no mercado de advocacia</dc:title>
  <dc:creator>Rhodrigo Deda</dc:creator>
  <cp:lastModifiedBy>Rhodrigo Deda</cp:lastModifiedBy>
  <cp:revision>203</cp:revision>
  <dcterms:created xsi:type="dcterms:W3CDTF">2018-06-07T21:23:43Z</dcterms:created>
  <dcterms:modified xsi:type="dcterms:W3CDTF">2019-12-03T17:41:13Z</dcterms:modified>
</cp:coreProperties>
</file>