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35"/>
  </p:notesMasterIdLst>
  <p:sldIdLst>
    <p:sldId id="259" r:id="rId2"/>
    <p:sldId id="558" r:id="rId3"/>
    <p:sldId id="559" r:id="rId4"/>
    <p:sldId id="560" r:id="rId5"/>
    <p:sldId id="564" r:id="rId6"/>
    <p:sldId id="529" r:id="rId7"/>
    <p:sldId id="570" r:id="rId8"/>
    <p:sldId id="571" r:id="rId9"/>
    <p:sldId id="425" r:id="rId10"/>
    <p:sldId id="472" r:id="rId11"/>
    <p:sldId id="535" r:id="rId12"/>
    <p:sldId id="531" r:id="rId13"/>
    <p:sldId id="532" r:id="rId14"/>
    <p:sldId id="533" r:id="rId15"/>
    <p:sldId id="538" r:id="rId16"/>
    <p:sldId id="539" r:id="rId17"/>
    <p:sldId id="534" r:id="rId18"/>
    <p:sldId id="540" r:id="rId19"/>
    <p:sldId id="541" r:id="rId20"/>
    <p:sldId id="542" r:id="rId21"/>
    <p:sldId id="572" r:id="rId22"/>
    <p:sldId id="465" r:id="rId23"/>
    <p:sldId id="543" r:id="rId24"/>
    <p:sldId id="548" r:id="rId25"/>
    <p:sldId id="549" r:id="rId26"/>
    <p:sldId id="550" r:id="rId27"/>
    <p:sldId id="551" r:id="rId28"/>
    <p:sldId id="552" r:id="rId29"/>
    <p:sldId id="430" r:id="rId30"/>
    <p:sldId id="553" r:id="rId31"/>
    <p:sldId id="434" r:id="rId32"/>
    <p:sldId id="574" r:id="rId33"/>
    <p:sldId id="575" r:id="rId34"/>
  </p:sldIdLst>
  <p:sldSz cx="12725400" cy="7315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5"/>
    <p:restoredTop sz="94690"/>
  </p:normalViewPr>
  <p:slideViewPr>
    <p:cSldViewPr snapToGrid="0" snapToObjects="1">
      <p:cViewPr varScale="1">
        <p:scale>
          <a:sx n="93" d="100"/>
          <a:sy n="93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46785" y="685800"/>
            <a:ext cx="59652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538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74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51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48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86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4538" y="1143000"/>
            <a:ext cx="53689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9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3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09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32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68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81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685800"/>
            <a:ext cx="5965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75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. Template padrã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54577"/>
            <a:ext cx="2379725" cy="19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8299" y="225"/>
            <a:ext cx="1197127" cy="99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38F5-2AAD-B547-A8DA-A9C7FD764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5" y="1196975"/>
            <a:ext cx="9544050" cy="254635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73A0F-617D-0C4D-8CA1-731DD9E87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675" y="3841750"/>
            <a:ext cx="9544050" cy="1766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4E4F1-B9E4-2849-B5A9-C68D5F85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713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E4B54F1B-B9AB-C845-B276-23F936B62BC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6F61-1372-4347-A53A-78257F87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4813" y="6780213"/>
            <a:ext cx="4295775" cy="388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D100F-65BC-7C47-9617-69F6C60D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6838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403AA488-75E5-AF45-8E3C-F19925726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7A99D-A6D3-5649-8B1C-5F2B03C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88938"/>
            <a:ext cx="10975975" cy="141446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0F170-D353-CC4C-A732-700494A3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947863"/>
            <a:ext cx="10975975" cy="46402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40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753B-6A9D-C146-95D4-7951C771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1824038"/>
            <a:ext cx="10975975" cy="30432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6575A-2068-AA4B-A844-C1A5366C8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4895850"/>
            <a:ext cx="10975975" cy="160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CECBC-8EC3-3D48-A005-1904BD45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713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E4B54F1B-B9AB-C845-B276-23F936B62BC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5D1DF-2429-3A4D-BE1D-D74700C9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4813" y="6780213"/>
            <a:ext cx="4295775" cy="388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E1D1-6EBF-2B4F-A534-04FDC1A5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6838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403AA488-75E5-AF45-8E3C-F19925726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8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1DE5-353A-D64C-AA9C-CE0B9ED5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88938"/>
            <a:ext cx="10975975" cy="14144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5CA8D-881A-F140-A623-D74F0A1E9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13" y="1947863"/>
            <a:ext cx="5411787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BEB22-B957-1345-8FAB-329D5F15B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947863"/>
            <a:ext cx="5411788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B40A0-8042-AF4A-8275-90B4E867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713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E4B54F1B-B9AB-C845-B276-23F936B62BC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687FA-FC58-C14C-B0F1-A037B317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4813" y="6780213"/>
            <a:ext cx="4295775" cy="388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81C4A-BE90-3148-A80B-CED2E01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6838" y="6780213"/>
            <a:ext cx="2863850" cy="388937"/>
          </a:xfrm>
          <a:prstGeom prst="rect">
            <a:avLst/>
          </a:prstGeom>
        </p:spPr>
        <p:txBody>
          <a:bodyPr/>
          <a:lstStyle/>
          <a:p>
            <a:fld id="{403AA488-75E5-AF45-8E3C-F19925726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3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2">
            <a:extLst>
              <a:ext uri="{FF2B5EF4-FFF2-40B4-BE49-F238E27FC236}">
                <a16:creationId xmlns:a16="http://schemas.microsoft.com/office/drawing/2014/main" id="{8E127B9B-FA87-224A-A291-F3FCA195A4BA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54577"/>
            <a:ext cx="2379725" cy="19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3">
            <a:extLst>
              <a:ext uri="{FF2B5EF4-FFF2-40B4-BE49-F238E27FC236}">
                <a16:creationId xmlns:a16="http://schemas.microsoft.com/office/drawing/2014/main" id="{F056E608-BF11-B642-99D8-650E5EDE48D6}"/>
              </a:ext>
            </a:extLst>
          </p:cNvPr>
          <p:cNvPicPr preferRelativeResize="0"/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8299" y="225"/>
            <a:ext cx="1197127" cy="9974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echnologyreview.com/s/614143/nvidia-just-made-it-easier-to-build-smarter-chatbots-and-slicker-fake-news/" TargetMode="Externa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0" y="0"/>
            <a:ext cx="12745500" cy="7314900"/>
          </a:xfrm>
          <a:prstGeom prst="rect">
            <a:avLst/>
          </a:prstGeom>
          <a:solidFill>
            <a:srgbClr val="522E9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3" r="53062"/>
          <a:stretch/>
        </p:blipFill>
        <p:spPr>
          <a:xfrm>
            <a:off x="0" y="75"/>
            <a:ext cx="4983703" cy="731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"/>
            <a:ext cx="2330777" cy="2219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4983700" y="3055996"/>
            <a:ext cx="7741700" cy="1787330"/>
            <a:chOff x="4983700" y="3055996"/>
            <a:chExt cx="7233549" cy="1787330"/>
          </a:xfrm>
        </p:grpSpPr>
        <p:sp>
          <p:nvSpPr>
            <p:cNvPr id="43" name="Shape 43"/>
            <p:cNvSpPr txBox="1"/>
            <p:nvPr/>
          </p:nvSpPr>
          <p:spPr>
            <a:xfrm>
              <a:off x="5126150" y="3055996"/>
              <a:ext cx="7091100" cy="1716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pt-BR" sz="32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Redes sociais, AI e judiciário</a:t>
              </a:r>
            </a:p>
            <a:p>
              <a:pPr lvl="0" rtl="0">
                <a:spcBef>
                  <a:spcPts val="0"/>
                </a:spcBef>
                <a:buNone/>
              </a:pPr>
              <a:endParaRPr lang="pt-BR" sz="20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Fabro</a:t>
              </a: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 </a:t>
              </a:r>
              <a:r>
                <a:rPr lang="pt-BR" sz="2000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Steibel</a:t>
              </a:r>
              <a:endParaRPr lang="pt-BR" sz="20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ofabro@itsrio.org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04/Dez/19, João Pessoa</a:t>
              </a:r>
            </a:p>
          </p:txBody>
        </p:sp>
        <p:sp>
          <p:nvSpPr>
            <p:cNvPr id="44" name="Shape 44"/>
            <p:cNvSpPr/>
            <p:nvPr/>
          </p:nvSpPr>
          <p:spPr>
            <a:xfrm>
              <a:off x="4983700" y="3126621"/>
              <a:ext cx="142447" cy="1716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2725400" cy="7236619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9461" tIns="89461" rIns="89461" bIns="89461" anchor="ctr" anchorCtr="0">
            <a:noAutofit/>
          </a:bodyPr>
          <a:lstStyle/>
          <a:p>
            <a:endParaRPr sz="1369" dirty="0"/>
          </a:p>
        </p:txBody>
      </p:sp>
      <p:sp>
        <p:nvSpPr>
          <p:cNvPr id="50" name="Shape 50"/>
          <p:cNvSpPr txBox="1"/>
          <p:nvPr/>
        </p:nvSpPr>
        <p:spPr>
          <a:xfrm>
            <a:off x="2893323" y="1825243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1. O </a:t>
            </a:r>
            <a:r>
              <a:rPr lang="en-US" sz="6600" dirty="0" err="1">
                <a:solidFill>
                  <a:schemeClr val="bg1"/>
                </a:solidFill>
              </a:rPr>
              <a:t>judiciário</a:t>
            </a:r>
            <a:r>
              <a:rPr lang="en-US" sz="6600" dirty="0">
                <a:solidFill>
                  <a:schemeClr val="bg1"/>
                </a:solidFill>
              </a:rPr>
              <a:t>, </a:t>
            </a:r>
            <a:r>
              <a:rPr lang="en-US" sz="6600" dirty="0" err="1">
                <a:solidFill>
                  <a:schemeClr val="bg1"/>
                </a:solidFill>
              </a:rPr>
              <a:t>os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demais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poderes</a:t>
            </a:r>
            <a:r>
              <a:rPr lang="en-US" sz="6600" dirty="0">
                <a:solidFill>
                  <a:schemeClr val="bg1"/>
                </a:solidFill>
              </a:rPr>
              <a:t>, e a </a:t>
            </a:r>
            <a:r>
              <a:rPr lang="en-US" sz="6600" dirty="0" err="1">
                <a:solidFill>
                  <a:schemeClr val="bg1"/>
                </a:solidFill>
              </a:rPr>
              <a:t>rede</a:t>
            </a:r>
            <a:r>
              <a:rPr lang="en-US" sz="6600" dirty="0">
                <a:solidFill>
                  <a:schemeClr val="bg1"/>
                </a:solidFill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182230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2893323" y="1825243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O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magistrado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não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toma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sua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decisão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no Twitter</a:t>
            </a:r>
          </a:p>
        </p:txBody>
      </p:sp>
    </p:spTree>
    <p:extLst>
      <p:ext uri="{BB962C8B-B14F-4D97-AF65-F5344CB8AC3E}">
        <p14:creationId xmlns:p14="http://schemas.microsoft.com/office/powerpoint/2010/main" val="130700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802B1-A9C8-E143-AEA6-B4313CC78C2F}"/>
              </a:ext>
            </a:extLst>
          </p:cNvPr>
          <p:cNvSpPr txBox="1"/>
          <p:nvPr/>
        </p:nvSpPr>
        <p:spPr>
          <a:xfrm>
            <a:off x="1466567" y="653143"/>
            <a:ext cx="444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Executivo</a:t>
            </a:r>
            <a:r>
              <a:rPr lang="en-US" sz="3200" dirty="0"/>
              <a:t> vs. </a:t>
            </a:r>
            <a:r>
              <a:rPr lang="en-US" sz="3200" dirty="0" err="1"/>
              <a:t>Judiciário</a:t>
            </a:r>
            <a:endParaRPr lang="en-US" sz="32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069677-C890-BB4D-AA47-110582CE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67" y="2067123"/>
            <a:ext cx="97922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5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8805DF-844D-274B-9474-02CBB4BFC4C3}"/>
              </a:ext>
            </a:extLst>
          </p:cNvPr>
          <p:cNvSpPr txBox="1"/>
          <p:nvPr/>
        </p:nvSpPr>
        <p:spPr>
          <a:xfrm>
            <a:off x="1466567" y="653143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Legislativo</a:t>
            </a:r>
            <a:r>
              <a:rPr lang="en-US" sz="3200" dirty="0"/>
              <a:t> vs. </a:t>
            </a:r>
            <a:r>
              <a:rPr lang="en-US" sz="3200" dirty="0" err="1"/>
              <a:t>Judiciário</a:t>
            </a:r>
            <a:endParaRPr lang="en-US" sz="32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CC331F-412A-7A40-BA2C-35B14500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13" y="1633764"/>
            <a:ext cx="75438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0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F4829-9745-5D46-9700-1D8CF9D2B3F0}"/>
              </a:ext>
            </a:extLst>
          </p:cNvPr>
          <p:cNvSpPr txBox="1"/>
          <p:nvPr/>
        </p:nvSpPr>
        <p:spPr>
          <a:xfrm>
            <a:off x="496151" y="2220686"/>
            <a:ext cx="120260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 </a:t>
            </a:r>
            <a:r>
              <a:rPr lang="en-US" sz="2800" dirty="0" err="1"/>
              <a:t>Judiciário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b="1" dirty="0" err="1"/>
              <a:t>menos</a:t>
            </a:r>
            <a:r>
              <a:rPr lang="en-US" sz="2800" dirty="0"/>
              <a:t> </a:t>
            </a:r>
            <a:r>
              <a:rPr lang="en-US" sz="2800" dirty="0" err="1"/>
              <a:t>permeado</a:t>
            </a:r>
            <a:r>
              <a:rPr lang="en-US" sz="2800" dirty="0"/>
              <a:t> pela </a:t>
            </a:r>
            <a:r>
              <a:rPr lang="en-US" sz="2800" dirty="0" err="1"/>
              <a:t>rede</a:t>
            </a:r>
            <a:r>
              <a:rPr lang="en-US" sz="2800" dirty="0"/>
              <a:t> </a:t>
            </a:r>
            <a:r>
              <a:rPr lang="en-US" sz="2800" dirty="0" err="1"/>
              <a:t>sociais</a:t>
            </a:r>
            <a:r>
              <a:rPr lang="en-US" sz="2800" dirty="0"/>
              <a:t> que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demais</a:t>
            </a:r>
            <a:r>
              <a:rPr lang="en-US" sz="2800" dirty="0"/>
              <a:t> </a:t>
            </a:r>
            <a:r>
              <a:rPr lang="en-US" sz="2800" dirty="0" err="1"/>
              <a:t>poderes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O </a:t>
            </a:r>
            <a:r>
              <a:rPr lang="en-US" sz="2800" b="1" dirty="0"/>
              <a:t>like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o </a:t>
            </a:r>
            <a:r>
              <a:rPr lang="en-US" sz="2800" dirty="0" err="1"/>
              <a:t>combustível</a:t>
            </a:r>
            <a:r>
              <a:rPr lang="en-US" sz="2800" dirty="0"/>
              <a:t> de </a:t>
            </a:r>
            <a:r>
              <a:rPr lang="en-US" sz="2800" dirty="0" err="1"/>
              <a:t>tomada</a:t>
            </a:r>
            <a:r>
              <a:rPr lang="en-US" sz="2800" dirty="0"/>
              <a:t> de </a:t>
            </a:r>
            <a:r>
              <a:rPr lang="en-US" sz="2800" dirty="0" err="1"/>
              <a:t>decisão</a:t>
            </a:r>
            <a:r>
              <a:rPr lang="en-US" sz="2800" dirty="0"/>
              <a:t> do </a:t>
            </a:r>
            <a:r>
              <a:rPr lang="en-US" sz="2800" dirty="0" err="1"/>
              <a:t>magistrado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O </a:t>
            </a:r>
            <a:r>
              <a:rPr lang="en-US" sz="2800" b="1" dirty="0" err="1"/>
              <a:t>compartilhar</a:t>
            </a:r>
            <a:r>
              <a:rPr lang="en-US" sz="2800" b="1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a </a:t>
            </a:r>
            <a:r>
              <a:rPr lang="en-US" sz="2800" dirty="0" err="1"/>
              <a:t>razão</a:t>
            </a:r>
            <a:r>
              <a:rPr lang="en-US" sz="2800" dirty="0"/>
              <a:t> de </a:t>
            </a:r>
            <a:r>
              <a:rPr lang="en-US" sz="2800" dirty="0" err="1"/>
              <a:t>decidir</a:t>
            </a:r>
            <a:r>
              <a:rPr lang="en-US" sz="2800" dirty="0"/>
              <a:t> do </a:t>
            </a:r>
            <a:r>
              <a:rPr lang="en-US" sz="2800" dirty="0" err="1"/>
              <a:t>magistrado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84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2725400" cy="7236619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9461" tIns="89461" rIns="89461" bIns="89461" anchor="ctr" anchorCtr="0">
            <a:noAutofit/>
          </a:bodyPr>
          <a:lstStyle/>
          <a:p>
            <a:endParaRPr sz="1369" dirty="0"/>
          </a:p>
        </p:txBody>
      </p:sp>
      <p:sp>
        <p:nvSpPr>
          <p:cNvPr id="50" name="Shape 50"/>
          <p:cNvSpPr txBox="1"/>
          <p:nvPr/>
        </p:nvSpPr>
        <p:spPr>
          <a:xfrm>
            <a:off x="2893323" y="1825243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2. O </a:t>
            </a:r>
            <a:r>
              <a:rPr lang="en-US" sz="6600" dirty="0" err="1">
                <a:solidFill>
                  <a:schemeClr val="bg1"/>
                </a:solidFill>
              </a:rPr>
              <a:t>uso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privado</a:t>
            </a:r>
            <a:r>
              <a:rPr lang="en-US" sz="6600" dirty="0">
                <a:solidFill>
                  <a:schemeClr val="bg1"/>
                </a:solidFill>
              </a:rPr>
              <a:t> das </a:t>
            </a:r>
            <a:r>
              <a:rPr lang="en-US" sz="6600" dirty="0" err="1">
                <a:solidFill>
                  <a:schemeClr val="bg1"/>
                </a:solidFill>
              </a:rPr>
              <a:t>redes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sociais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2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2893323" y="1447872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Para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os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algoritmos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vida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pessoal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e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pública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se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entrecruzam</a:t>
            </a:r>
            <a:endParaRPr lang="en-US" sz="6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5136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4AAAD-1E8C-D64B-A675-C5D59053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82600"/>
            <a:ext cx="43434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B3C1E-2192-F24F-9308-BE83D3301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3"/>
            <a:ext cx="12725400" cy="7183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10E51-686B-0842-BD48-8C7D48F15698}"/>
              </a:ext>
            </a:extLst>
          </p:cNvPr>
          <p:cNvSpPr txBox="1"/>
          <p:nvPr/>
        </p:nvSpPr>
        <p:spPr>
          <a:xfrm>
            <a:off x="537029" y="1045029"/>
            <a:ext cx="4366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highlight>
                  <a:srgbClr val="000000"/>
                </a:highlight>
              </a:rPr>
              <a:t>Publicidade</a:t>
            </a:r>
            <a:r>
              <a:rPr lang="en-US" sz="4800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</a:p>
          <a:p>
            <a:r>
              <a:rPr lang="en-US" sz="4800" dirty="0">
                <a:solidFill>
                  <a:schemeClr val="bg1"/>
                </a:solidFill>
                <a:highlight>
                  <a:srgbClr val="000000"/>
                </a:highlight>
              </a:rPr>
              <a:t>1990s vs. 2020</a:t>
            </a:r>
          </a:p>
        </p:txBody>
      </p:sp>
    </p:spTree>
    <p:extLst>
      <p:ext uri="{BB962C8B-B14F-4D97-AF65-F5344CB8AC3E}">
        <p14:creationId xmlns:p14="http://schemas.microsoft.com/office/powerpoint/2010/main" val="3604694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5320B-7696-884F-B9C3-59ED9D4D8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0"/>
            <a:ext cx="12725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3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D1D40-4561-D14C-B1BF-18D512DB5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25400" cy="849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7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5BFE1-C364-D944-8EE9-359022EE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81"/>
            <a:ext cx="12725400" cy="71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A356-D9DF-8344-9190-587D4753EF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97B0-189D-7C4F-A0DC-1DD72179B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745F4-5419-9742-9095-CBEB76B99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082800"/>
            <a:ext cx="10769600" cy="3149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93B9BAB-1B29-7446-B73D-CB582EC97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63513"/>
            <a:ext cx="1651000" cy="393700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5B0F3BC7-45B8-984D-BF1C-547C7A41DFE8}"/>
              </a:ext>
            </a:extLst>
          </p:cNvPr>
          <p:cNvSpPr/>
          <p:nvPr/>
        </p:nvSpPr>
        <p:spPr>
          <a:xfrm>
            <a:off x="2307771" y="5232400"/>
            <a:ext cx="972458" cy="1919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756" y="2695699"/>
            <a:ext cx="82846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O </a:t>
            </a:r>
            <a:r>
              <a:rPr lang="en-US" sz="6600" dirty="0" err="1"/>
              <a:t>magistrado</a:t>
            </a:r>
            <a:r>
              <a:rPr lang="en-US" sz="6600" dirty="0"/>
              <a:t> </a:t>
            </a:r>
            <a:r>
              <a:rPr lang="en-US" sz="6600" dirty="0" err="1"/>
              <a:t>será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profilado</a:t>
            </a:r>
            <a:r>
              <a:rPr lang="en-US" sz="6600" dirty="0"/>
              <a:t> </a:t>
            </a:r>
            <a:r>
              <a:rPr lang="en-US" sz="6600" dirty="0" err="1"/>
              <a:t>pelas</a:t>
            </a:r>
            <a:r>
              <a:rPr lang="en-US" sz="6600" dirty="0"/>
              <a:t> redes 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embora</a:t>
            </a:r>
            <a:r>
              <a:rPr lang="en-US" sz="1800" dirty="0"/>
              <a:t> </a:t>
            </a:r>
            <a:r>
              <a:rPr lang="en-US" sz="1800" dirty="0" err="1"/>
              <a:t>não</a:t>
            </a:r>
            <a:r>
              <a:rPr lang="en-US" sz="1800" dirty="0"/>
              <a:t> </a:t>
            </a:r>
            <a:r>
              <a:rPr lang="en-US" sz="1800" dirty="0" err="1"/>
              <a:t>decida</a:t>
            </a:r>
            <a:r>
              <a:rPr lang="en-US" sz="1800" dirty="0"/>
              <a:t> por </a:t>
            </a:r>
            <a:r>
              <a:rPr lang="en-US" sz="1800" dirty="0" err="1"/>
              <a:t>lá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480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2725400" cy="7236619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9461" tIns="89461" rIns="89461" bIns="89461" anchor="ctr" anchorCtr="0">
            <a:noAutofit/>
          </a:bodyPr>
          <a:lstStyle/>
          <a:p>
            <a:endParaRPr sz="1369" dirty="0"/>
          </a:p>
        </p:txBody>
      </p:sp>
      <p:sp>
        <p:nvSpPr>
          <p:cNvPr id="50" name="Shape 50"/>
          <p:cNvSpPr txBox="1"/>
          <p:nvPr/>
        </p:nvSpPr>
        <p:spPr>
          <a:xfrm>
            <a:off x="2893323" y="1825243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3. AI no </a:t>
            </a:r>
            <a:r>
              <a:rPr lang="en-US" sz="6600" dirty="0" err="1">
                <a:solidFill>
                  <a:schemeClr val="bg1"/>
                </a:solidFill>
              </a:rPr>
              <a:t>judiciário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8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4234F2-439A-684B-A269-5474CC66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286" y="0"/>
            <a:ext cx="8275399" cy="73152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7F727A0-DA05-E74C-BD42-96F370BC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5" y="116115"/>
            <a:ext cx="2514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39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54E5D8D-4D00-EE42-B6A1-3F35830D0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142"/>
            <a:ext cx="12725400" cy="57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3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72BA61-268E-7643-8AC3-9DCAE477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610"/>
            <a:ext cx="12725400" cy="57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6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2725400" cy="7236619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9461" tIns="89461" rIns="89461" bIns="89461" anchor="ctr" anchorCtr="0">
            <a:noAutofit/>
          </a:bodyPr>
          <a:lstStyle/>
          <a:p>
            <a:endParaRPr sz="1369" dirty="0"/>
          </a:p>
        </p:txBody>
      </p:sp>
      <p:sp>
        <p:nvSpPr>
          <p:cNvPr id="50" name="Shape 50"/>
          <p:cNvSpPr txBox="1"/>
          <p:nvPr/>
        </p:nvSpPr>
        <p:spPr>
          <a:xfrm>
            <a:off x="2430270" y="2231643"/>
            <a:ext cx="7632628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4. </a:t>
            </a:r>
            <a:r>
              <a:rPr lang="en-US" sz="6600" dirty="0" err="1">
                <a:solidFill>
                  <a:schemeClr val="bg1"/>
                </a:solidFill>
              </a:rPr>
              <a:t>Tirar</a:t>
            </a:r>
            <a:r>
              <a:rPr lang="en-US" sz="6600" dirty="0">
                <a:solidFill>
                  <a:schemeClr val="bg1"/>
                </a:solidFill>
              </a:rPr>
              <a:t> o </a:t>
            </a:r>
            <a:r>
              <a:rPr lang="en-US" sz="6600" dirty="0" err="1">
                <a:solidFill>
                  <a:schemeClr val="bg1"/>
                </a:solidFill>
              </a:rPr>
              <a:t>magistrado</a:t>
            </a:r>
            <a:r>
              <a:rPr lang="en-US" sz="6600" dirty="0">
                <a:solidFill>
                  <a:schemeClr val="bg1"/>
                </a:solidFill>
              </a:rPr>
              <a:t> da Internet?</a:t>
            </a:r>
          </a:p>
        </p:txBody>
      </p:sp>
    </p:spTree>
    <p:extLst>
      <p:ext uri="{BB962C8B-B14F-4D97-AF65-F5344CB8AC3E}">
        <p14:creationId xmlns:p14="http://schemas.microsoft.com/office/powerpoint/2010/main" val="1154266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2893323" y="2362272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Os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milhares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embaixadores</a:t>
            </a:r>
            <a:r>
              <a:rPr lang="en-US" sz="6600" dirty="0">
                <a:solidFill>
                  <a:schemeClr val="tx1"/>
                </a:solidFill>
              </a:rPr>
              <a:t> do </a:t>
            </a:r>
            <a:r>
              <a:rPr lang="en-US" sz="6600" dirty="0" err="1">
                <a:solidFill>
                  <a:schemeClr val="tx1"/>
                </a:solidFill>
              </a:rPr>
              <a:t>Judiciário</a:t>
            </a:r>
            <a:endParaRPr lang="en-US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77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7EA9DBA-9382-4941-85E5-C4B4B6A1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990" y="78581"/>
            <a:ext cx="5514340" cy="7158038"/>
          </a:xfrm>
          <a:prstGeom prst="rect">
            <a:avLst/>
          </a:prstGeom>
        </p:spPr>
      </p:pic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3A0BA00-C6C3-7243-BC91-E1F33A3A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6" y="1337866"/>
            <a:ext cx="4878070" cy="46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6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B273-9A46-EC4A-9215-2D1719F4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88938"/>
            <a:ext cx="10975975" cy="1414462"/>
          </a:xfrm>
        </p:spPr>
        <p:txBody>
          <a:bodyPr/>
          <a:lstStyle/>
          <a:p>
            <a:r>
              <a:rPr lang="en-US" dirty="0" err="1"/>
              <a:t>Pesquisa</a:t>
            </a:r>
            <a:r>
              <a:rPr lang="en-US" dirty="0"/>
              <a:t> UNODC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D7133-9F7D-4249-A6B2-F83821BE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947863"/>
            <a:ext cx="10975975" cy="4640262"/>
          </a:xfrm>
        </p:spPr>
        <p:txBody>
          <a:bodyPr/>
          <a:lstStyle/>
          <a:p>
            <a:r>
              <a:rPr lang="en-US" sz="3200" dirty="0"/>
              <a:t>85% dos </a:t>
            </a:r>
            <a:r>
              <a:rPr lang="en-US" sz="3200" dirty="0" err="1"/>
              <a:t>juízes</a:t>
            </a:r>
            <a:r>
              <a:rPr lang="en-US" sz="3200" dirty="0"/>
              <a:t>… </a:t>
            </a:r>
            <a:r>
              <a:rPr lang="en-US" sz="3200" dirty="0" err="1"/>
              <a:t>usam</a:t>
            </a:r>
            <a:r>
              <a:rPr lang="en-US" sz="3200" dirty="0"/>
              <a:t> </a:t>
            </a:r>
            <a:r>
              <a:rPr lang="en-US" sz="3200" dirty="0" err="1"/>
              <a:t>rede</a:t>
            </a:r>
            <a:endParaRPr lang="en-US" sz="3200" dirty="0"/>
          </a:p>
          <a:p>
            <a:r>
              <a:rPr lang="en-US" sz="3200" dirty="0"/>
              <a:t>96% dos </a:t>
            </a:r>
            <a:r>
              <a:rPr lang="en-US" sz="3200" dirty="0" err="1"/>
              <a:t>juízes</a:t>
            </a:r>
            <a:r>
              <a:rPr lang="en-US" sz="3200" dirty="0"/>
              <a:t>… </a:t>
            </a:r>
            <a:r>
              <a:rPr lang="en-US" sz="3200" dirty="0" err="1"/>
              <a:t>discordam</a:t>
            </a:r>
            <a:r>
              <a:rPr lang="en-US" sz="3200" dirty="0"/>
              <a:t> que deva </a:t>
            </a:r>
            <a:r>
              <a:rPr lang="en-US" sz="3200" dirty="0" err="1"/>
              <a:t>ser</a:t>
            </a:r>
            <a:r>
              <a:rPr lang="en-US" sz="3200" dirty="0"/>
              <a:t> </a:t>
            </a:r>
            <a:r>
              <a:rPr lang="en-US" sz="3200" dirty="0" err="1"/>
              <a:t>proibido</a:t>
            </a:r>
            <a:endParaRPr lang="en-US" sz="3200" dirty="0"/>
          </a:p>
          <a:p>
            <a:r>
              <a:rPr lang="en-US" sz="3200" dirty="0"/>
              <a:t>74% dos </a:t>
            </a:r>
            <a:r>
              <a:rPr lang="en-US" sz="3200" dirty="0" err="1"/>
              <a:t>juízes</a:t>
            </a:r>
            <a:r>
              <a:rPr lang="en-US" sz="3200" dirty="0"/>
              <a:t>… </a:t>
            </a:r>
            <a:r>
              <a:rPr lang="en-US" sz="3200" dirty="0" err="1"/>
              <a:t>não</a:t>
            </a:r>
            <a:r>
              <a:rPr lang="en-US" sz="3200" dirty="0"/>
              <a:t> </a:t>
            </a:r>
            <a:r>
              <a:rPr lang="en-US" sz="3200" dirty="0" err="1"/>
              <a:t>receberam</a:t>
            </a:r>
            <a:r>
              <a:rPr lang="en-US" sz="3200" dirty="0"/>
              <a:t> </a:t>
            </a:r>
            <a:r>
              <a:rPr lang="en-US" sz="3200" dirty="0" err="1"/>
              <a:t>formação</a:t>
            </a:r>
            <a:r>
              <a:rPr lang="en-US" sz="3200" dirty="0"/>
              <a:t> para </a:t>
            </a:r>
            <a:r>
              <a:rPr lang="en-US" sz="3200" dirty="0" err="1"/>
              <a:t>uso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NÃO ESTAR NA REDE </a:t>
            </a:r>
            <a:r>
              <a:rPr lang="en-US" sz="3200" dirty="0" err="1">
                <a:solidFill>
                  <a:schemeClr val="bg1"/>
                </a:solidFill>
                <a:highlight>
                  <a:srgbClr val="000000"/>
                </a:highlight>
              </a:rPr>
              <a:t>É</a:t>
            </a:r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 ESTAR NA REDE (PELOS OUTROS)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1428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6CA9B-D78D-E94E-8D12-E234F453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353457"/>
            <a:ext cx="6858000" cy="528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27424-6853-0B4D-B9D1-A53BC56D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820478"/>
            <a:ext cx="6500586" cy="36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6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A63D-AE72-8E4A-8C04-B8D653CB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E12B1-2A14-394D-9610-CC6CE7093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1FBE6-8348-2B4D-8654-D4191AC9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82"/>
            <a:ext cx="12725400" cy="7153036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6D7296-51D0-A143-9D55-A357933F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361" y="4561231"/>
            <a:ext cx="4255039" cy="297754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FA8D09D-1199-4446-A297-8ACDE779E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402" y="3589429"/>
            <a:ext cx="1762998" cy="1060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D418CC-259B-B84A-AD04-FAC4E7440196}"/>
              </a:ext>
            </a:extLst>
          </p:cNvPr>
          <p:cNvSpPr/>
          <p:nvPr/>
        </p:nvSpPr>
        <p:spPr>
          <a:xfrm>
            <a:off x="-6628" y="6896755"/>
            <a:ext cx="6362700" cy="2048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31" dirty="0">
                <a:hlinkClick r:id="rId5"/>
              </a:rPr>
              <a:t>https://www.technologyreview.com/s/614143/nvidia-just-made-it-easier-to-build-smarter-chatbots-and-slicker-fake-news/</a:t>
            </a:r>
            <a:endParaRPr lang="en-US" sz="731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AB190DA-1F1B-6340-92F5-7D238EC6593B}"/>
              </a:ext>
            </a:extLst>
          </p:cNvPr>
          <p:cNvSpPr/>
          <p:nvPr/>
        </p:nvSpPr>
        <p:spPr>
          <a:xfrm rot="6362739">
            <a:off x="10476173" y="5846597"/>
            <a:ext cx="972458" cy="1919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A5BA9-6962-114D-B2D1-7F905F169C58}"/>
              </a:ext>
            </a:extLst>
          </p:cNvPr>
          <p:cNvSpPr txBox="1"/>
          <p:nvPr/>
        </p:nvSpPr>
        <p:spPr>
          <a:xfrm>
            <a:off x="1636556" y="1033095"/>
            <a:ext cx="91342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Cheapfake</a:t>
            </a:r>
            <a:endParaRPr lang="en-US" sz="138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7224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2893323" y="1651072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Não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estar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na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rede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é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>
                <a:solidFill>
                  <a:schemeClr val="bg1"/>
                </a:solidFill>
                <a:highlight>
                  <a:srgbClr val="000000"/>
                </a:highlight>
              </a:rPr>
              <a:t>estar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na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rede </a:t>
            </a:r>
            <a:r>
              <a:rPr lang="en-US" sz="6600" dirty="0" err="1">
                <a:solidFill>
                  <a:schemeClr val="bg1"/>
                </a:solidFill>
                <a:highlight>
                  <a:srgbClr val="000000"/>
                </a:highlight>
              </a:rPr>
              <a:t>pelos</a:t>
            </a:r>
            <a:r>
              <a:rPr lang="en-US" sz="6600" dirty="0">
                <a:solidFill>
                  <a:schemeClr val="bg1"/>
                </a:solidFill>
                <a:highlight>
                  <a:srgbClr val="000000"/>
                </a:highlight>
              </a:rPr>
              <a:t> outros</a:t>
            </a:r>
          </a:p>
        </p:txBody>
      </p:sp>
    </p:spTree>
    <p:extLst>
      <p:ext uri="{BB962C8B-B14F-4D97-AF65-F5344CB8AC3E}">
        <p14:creationId xmlns:p14="http://schemas.microsoft.com/office/powerpoint/2010/main" val="2500541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0" y="0"/>
            <a:ext cx="12745500" cy="7314900"/>
          </a:xfrm>
          <a:prstGeom prst="rect">
            <a:avLst/>
          </a:prstGeom>
          <a:solidFill>
            <a:srgbClr val="522E9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3" r="53062"/>
          <a:stretch/>
        </p:blipFill>
        <p:spPr>
          <a:xfrm>
            <a:off x="0" y="75"/>
            <a:ext cx="4983703" cy="731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"/>
            <a:ext cx="2330777" cy="2219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4983700" y="3055996"/>
            <a:ext cx="7741700" cy="1787330"/>
            <a:chOff x="4983700" y="3055996"/>
            <a:chExt cx="7233549" cy="1787330"/>
          </a:xfrm>
        </p:grpSpPr>
        <p:sp>
          <p:nvSpPr>
            <p:cNvPr id="43" name="Shape 43"/>
            <p:cNvSpPr txBox="1"/>
            <p:nvPr/>
          </p:nvSpPr>
          <p:spPr>
            <a:xfrm>
              <a:off x="5126150" y="3055996"/>
              <a:ext cx="7091100" cy="1716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pt-BR" sz="32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Redes sociais, AI e judiciário</a:t>
              </a:r>
            </a:p>
            <a:p>
              <a:pPr lvl="0" rtl="0">
                <a:spcBef>
                  <a:spcPts val="0"/>
                </a:spcBef>
                <a:buNone/>
              </a:pPr>
              <a:endParaRPr lang="pt-BR" sz="20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Fabro</a:t>
              </a: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 </a:t>
              </a:r>
              <a:r>
                <a:rPr lang="pt-BR" sz="2000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Steibel</a:t>
              </a:r>
              <a:endParaRPr lang="pt-BR" sz="2000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ofabro@itsrio.org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pt-BR" sz="2000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04/Dez/19, João Pessoa</a:t>
              </a:r>
            </a:p>
          </p:txBody>
        </p:sp>
        <p:sp>
          <p:nvSpPr>
            <p:cNvPr id="44" name="Shape 44"/>
            <p:cNvSpPr/>
            <p:nvPr/>
          </p:nvSpPr>
          <p:spPr>
            <a:xfrm>
              <a:off x="4983700" y="3126621"/>
              <a:ext cx="142447" cy="1716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104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CCF9-21FB-954C-82C3-10AD678E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42" y="838881"/>
            <a:ext cx="11850687" cy="1414462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juíz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 </a:t>
            </a:r>
            <a:r>
              <a:rPr lang="en-US" b="1" dirty="0" err="1"/>
              <a:t>identificar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juiz</a:t>
            </a:r>
            <a:r>
              <a:rPr lang="en-US" b="1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sociais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C890-089E-084F-8488-BB249AAA0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16600" dirty="0"/>
              <a:t>71%</a:t>
            </a:r>
          </a:p>
          <a:p>
            <a:pPr algn="ctr"/>
            <a:r>
              <a:rPr lang="en-US" sz="4400" i="1" dirty="0"/>
              <a:t>(</a:t>
            </a:r>
            <a:r>
              <a:rPr lang="en-US" sz="4400" i="1" dirty="0" err="1"/>
              <a:t>acham</a:t>
            </a:r>
            <a:r>
              <a:rPr lang="en-US" sz="4400" i="1" dirty="0"/>
              <a:t> que sim)</a:t>
            </a:r>
          </a:p>
        </p:txBody>
      </p:sp>
    </p:spTree>
    <p:extLst>
      <p:ext uri="{BB962C8B-B14F-4D97-AF65-F5344CB8AC3E}">
        <p14:creationId xmlns:p14="http://schemas.microsoft.com/office/powerpoint/2010/main" val="58761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CCF9-21FB-954C-82C3-10AD678E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780824"/>
            <a:ext cx="11564030" cy="1414462"/>
          </a:xfrm>
        </p:spPr>
        <p:txBody>
          <a:bodyPr/>
          <a:lstStyle/>
          <a:p>
            <a:r>
              <a:rPr lang="en-US" dirty="0"/>
              <a:t>O “avatar” de um </a:t>
            </a:r>
            <a:r>
              <a:rPr lang="en-US" dirty="0" err="1"/>
              <a:t>juíz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diferente</a:t>
            </a:r>
            <a:r>
              <a:rPr lang="en-US" dirty="0"/>
              <a:t> da “</a:t>
            </a:r>
            <a:r>
              <a:rPr lang="en-US" dirty="0" err="1"/>
              <a:t>pessoa</a:t>
            </a:r>
            <a:r>
              <a:rPr lang="en-US" dirty="0"/>
              <a:t>” </a:t>
            </a:r>
            <a:r>
              <a:rPr lang="en-US" dirty="0" err="1"/>
              <a:t>juíz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C890-089E-084F-8488-BB249AAA0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16600" dirty="0"/>
              <a:t>20%</a:t>
            </a:r>
          </a:p>
          <a:p>
            <a:pPr algn="ctr"/>
            <a:r>
              <a:rPr lang="en-US" sz="4400" i="1" dirty="0"/>
              <a:t>(</a:t>
            </a:r>
            <a:r>
              <a:rPr lang="en-US" sz="4400" i="1" dirty="0" err="1"/>
              <a:t>acham</a:t>
            </a:r>
            <a:r>
              <a:rPr lang="en-US" sz="4400" i="1" dirty="0"/>
              <a:t> que sim)</a:t>
            </a:r>
          </a:p>
        </p:txBody>
      </p:sp>
    </p:spTree>
    <p:extLst>
      <p:ext uri="{BB962C8B-B14F-4D97-AF65-F5344CB8AC3E}">
        <p14:creationId xmlns:p14="http://schemas.microsoft.com/office/powerpoint/2010/main" val="267978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E6A9E-C871-5B4B-9CF4-F4940B4C059F}"/>
              </a:ext>
            </a:extLst>
          </p:cNvPr>
          <p:cNvSpPr txBox="1"/>
          <p:nvPr/>
        </p:nvSpPr>
        <p:spPr>
          <a:xfrm>
            <a:off x="1494972" y="1901372"/>
            <a:ext cx="1033808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Roteiro</a:t>
            </a:r>
            <a:r>
              <a:rPr lang="en-US" sz="4000" dirty="0"/>
              <a:t>:</a:t>
            </a:r>
          </a:p>
          <a:p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 err="1"/>
              <a:t>Personalização</a:t>
            </a:r>
            <a:r>
              <a:rPr lang="en-US" sz="4000" dirty="0"/>
              <a:t> da </a:t>
            </a:r>
            <a:r>
              <a:rPr lang="en-US" sz="4000" dirty="0" err="1"/>
              <a:t>política</a:t>
            </a: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/>
              <a:t>Profiling </a:t>
            </a:r>
            <a:r>
              <a:rPr lang="en-US" sz="4000" dirty="0" err="1"/>
              <a:t>através</a:t>
            </a:r>
            <a:r>
              <a:rPr lang="en-US" sz="4000" dirty="0"/>
              <a:t> das </a:t>
            </a:r>
            <a:r>
              <a:rPr lang="en-US" sz="4000" dirty="0" err="1"/>
              <a:t>redes</a:t>
            </a:r>
            <a:r>
              <a:rPr lang="en-US" sz="4000" dirty="0"/>
              <a:t> </a:t>
            </a:r>
            <a:r>
              <a:rPr lang="en-US" sz="4000" dirty="0" err="1"/>
              <a:t>sociais</a:t>
            </a: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 err="1"/>
              <a:t>Inteligência</a:t>
            </a:r>
            <a:r>
              <a:rPr lang="en-US" sz="4000" dirty="0"/>
              <a:t> artificial e profiling do </a:t>
            </a:r>
            <a:r>
              <a:rPr lang="en-US" sz="4000" dirty="0" err="1"/>
              <a:t>judiciário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6071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2725400" cy="7236619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9461" tIns="89461" rIns="89461" bIns="89461" anchor="ctr" anchorCtr="0">
            <a:noAutofit/>
          </a:bodyPr>
          <a:lstStyle/>
          <a:p>
            <a:endParaRPr sz="1369" dirty="0"/>
          </a:p>
        </p:txBody>
      </p:sp>
      <p:sp>
        <p:nvSpPr>
          <p:cNvPr id="50" name="Shape 50"/>
          <p:cNvSpPr txBox="1"/>
          <p:nvPr/>
        </p:nvSpPr>
        <p:spPr>
          <a:xfrm>
            <a:off x="2893323" y="2376786"/>
            <a:ext cx="6938753" cy="966382"/>
          </a:xfrm>
          <a:prstGeom prst="rect">
            <a:avLst/>
          </a:prstGeom>
          <a:noFill/>
          <a:ln>
            <a:noFill/>
          </a:ln>
        </p:spPr>
        <p:txBody>
          <a:bodyPr lIns="89461" tIns="89461" rIns="89461" bIns="89461" anchor="t" anchorCtr="0">
            <a:no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</a:rPr>
              <a:t>Sobre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6600" dirty="0" err="1">
                <a:solidFill>
                  <a:schemeClr val="bg1"/>
                </a:solidFill>
              </a:rPr>
              <a:t>quem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fala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9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22A48-A674-DD45-8BFA-A98D8D58C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70" y="1319119"/>
            <a:ext cx="3988464" cy="2167516"/>
          </a:xfrm>
          <a:prstGeom prst="rect">
            <a:avLst/>
          </a:prstGeom>
        </p:spPr>
      </p:pic>
      <p:pic>
        <p:nvPicPr>
          <p:cNvPr id="5" name="Picture 4" descr="A large mountain in the background&#13;&#10;&#13;&#10;Description automatically generated">
            <a:extLst>
              <a:ext uri="{FF2B5EF4-FFF2-40B4-BE49-F238E27FC236}">
                <a16:creationId xmlns:a16="http://schemas.microsoft.com/office/drawing/2014/main" id="{CD68B03C-B6BF-BC40-8093-C6C84F2CE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89" y="780298"/>
            <a:ext cx="3158755" cy="3073994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882A4DAB-89CE-C64A-BCE3-F05025E47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144" y="4401823"/>
            <a:ext cx="1562100" cy="1905000"/>
          </a:xfrm>
          <a:prstGeom prst="rect">
            <a:avLst/>
          </a:prstGeom>
        </p:spPr>
      </p:pic>
      <p:pic>
        <p:nvPicPr>
          <p:cNvPr id="9" name="Picture 8" descr="A close up of a womans face&#10;&#10;Description automatically generated">
            <a:extLst>
              <a:ext uri="{FF2B5EF4-FFF2-40B4-BE49-F238E27FC236}">
                <a16:creationId xmlns:a16="http://schemas.microsoft.com/office/drawing/2014/main" id="{D3733657-D418-4143-BCBF-3D25A564C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407" y="4461240"/>
            <a:ext cx="1536700" cy="2120900"/>
          </a:xfrm>
          <a:prstGeom prst="rect">
            <a:avLst/>
          </a:prstGeom>
        </p:spPr>
      </p:pic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28C983A4-73BE-8444-B781-0936BD807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107" y="4405679"/>
            <a:ext cx="1397000" cy="2095500"/>
          </a:xfrm>
          <a:prstGeom prst="rect">
            <a:avLst/>
          </a:prstGeom>
        </p:spPr>
      </p:pic>
      <p:pic>
        <p:nvPicPr>
          <p:cNvPr id="13" name="Picture 12" descr="A close up of a womans face&#10;&#10;Description automatically generated">
            <a:extLst>
              <a:ext uri="{FF2B5EF4-FFF2-40B4-BE49-F238E27FC236}">
                <a16:creationId xmlns:a16="http://schemas.microsoft.com/office/drawing/2014/main" id="{9D9E74C3-8C20-BB48-AF75-4911DF783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607" y="4445365"/>
            <a:ext cx="1689100" cy="208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0AA701-61F6-B947-ACDC-E94FD7383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107" y="4475754"/>
            <a:ext cx="1460500" cy="22733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901F3E-B246-E74B-8654-19D4B97C9243}"/>
              </a:ext>
            </a:extLst>
          </p:cNvPr>
          <p:cNvSpPr/>
          <p:nvPr/>
        </p:nvSpPr>
        <p:spPr>
          <a:xfrm>
            <a:off x="2367870" y="4217194"/>
            <a:ext cx="8106043" cy="25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528FB0-4604-8946-980F-E763022E93CA}"/>
              </a:ext>
            </a:extLst>
          </p:cNvPr>
          <p:cNvSpPr/>
          <p:nvPr/>
        </p:nvSpPr>
        <p:spPr>
          <a:xfrm>
            <a:off x="2426850" y="6313842"/>
            <a:ext cx="8106043" cy="52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516" y="1608971"/>
            <a:ext cx="4931269" cy="936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22"/>
          <p:cNvCxnSpPr/>
          <p:nvPr/>
        </p:nvCxnSpPr>
        <p:spPr>
          <a:xfrm>
            <a:off x="6357706" y="1238367"/>
            <a:ext cx="11523" cy="4848326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5" name="Google Shape;145;p22" descr="A close up of a devi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5618" y="1743990"/>
            <a:ext cx="4940006" cy="666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2"/>
          <p:cNvCxnSpPr/>
          <p:nvPr/>
        </p:nvCxnSpPr>
        <p:spPr>
          <a:xfrm>
            <a:off x="1464409" y="3657601"/>
            <a:ext cx="4372169" cy="1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22"/>
          <p:cNvCxnSpPr/>
          <p:nvPr/>
        </p:nvCxnSpPr>
        <p:spPr>
          <a:xfrm>
            <a:off x="6899537" y="3657601"/>
            <a:ext cx="4372169" cy="1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Google Shape;154;p23">
            <a:extLst>
              <a:ext uri="{FF2B5EF4-FFF2-40B4-BE49-F238E27FC236}">
                <a16:creationId xmlns:a16="http://schemas.microsoft.com/office/drawing/2014/main" id="{E9BFFE7D-A6DA-CE44-9C10-7F9FCC4C1F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2166" y="3843921"/>
            <a:ext cx="2624208" cy="26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356BD-DCDA-F74A-BA20-4B4CED5ED1FE}"/>
              </a:ext>
            </a:extLst>
          </p:cNvPr>
          <p:cNvSpPr txBox="1"/>
          <p:nvPr/>
        </p:nvSpPr>
        <p:spPr>
          <a:xfrm>
            <a:off x="7261927" y="4507710"/>
            <a:ext cx="1622560" cy="1055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70" dirty="0" err="1">
                <a:solidFill>
                  <a:schemeClr val="tx1"/>
                </a:solidFill>
              </a:rPr>
              <a:t>Fabro</a:t>
            </a:r>
            <a:r>
              <a:rPr lang="en-US" sz="1670" dirty="0">
                <a:solidFill>
                  <a:schemeClr val="tx1"/>
                </a:solidFill>
              </a:rPr>
              <a:t> </a:t>
            </a:r>
            <a:r>
              <a:rPr lang="en-US" sz="1670" dirty="0" err="1">
                <a:solidFill>
                  <a:schemeClr val="tx1"/>
                </a:solidFill>
              </a:rPr>
              <a:t>Steibel</a:t>
            </a:r>
            <a:endParaRPr lang="en-US" sz="1670" dirty="0">
              <a:solidFill>
                <a:schemeClr val="tx1"/>
              </a:solidFill>
            </a:endParaRPr>
          </a:p>
          <a:p>
            <a:pPr algn="ctr"/>
            <a:endParaRPr lang="en-US" sz="1670" dirty="0">
              <a:solidFill>
                <a:schemeClr val="tx1"/>
              </a:solidFill>
            </a:endParaRPr>
          </a:p>
          <a:p>
            <a:pPr algn="ctr"/>
            <a:r>
              <a:rPr lang="en-US" sz="1461" dirty="0" err="1">
                <a:solidFill>
                  <a:schemeClr val="tx1"/>
                </a:solidFill>
              </a:rPr>
              <a:t>Diretor</a:t>
            </a:r>
            <a:r>
              <a:rPr lang="en-US" sz="1461" dirty="0">
                <a:solidFill>
                  <a:schemeClr val="tx1"/>
                </a:solidFill>
              </a:rPr>
              <a:t> </a:t>
            </a:r>
            <a:r>
              <a:rPr lang="en-US" sz="1461" dirty="0" err="1">
                <a:solidFill>
                  <a:schemeClr val="tx1"/>
                </a:solidFill>
              </a:rPr>
              <a:t>Executivo</a:t>
            </a:r>
            <a:endParaRPr lang="en-US" sz="1461" dirty="0">
              <a:solidFill>
                <a:schemeClr val="tx1"/>
              </a:solidFill>
            </a:endParaRPr>
          </a:p>
          <a:p>
            <a:pPr algn="ctr"/>
            <a:r>
              <a:rPr lang="en-US" sz="1461" dirty="0" err="1">
                <a:solidFill>
                  <a:schemeClr val="tx1"/>
                </a:solidFill>
              </a:rPr>
              <a:t>ofabro@itsrio.org</a:t>
            </a:r>
            <a:endParaRPr lang="en-US" sz="146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93C91-EB43-6447-ACC9-45B8AF9F7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248" y="4282483"/>
            <a:ext cx="1652422" cy="17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4628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PPT _IT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297</Words>
  <Application>Microsoft Macintosh PowerPoint</Application>
  <PresentationFormat>Custom</PresentationFormat>
  <Paragraphs>59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Template_PPT _ITS</vt:lpstr>
      <vt:lpstr>PowerPoint Presentation</vt:lpstr>
      <vt:lpstr>PowerPoint Presentation</vt:lpstr>
      <vt:lpstr>Pesquisa UNODC</vt:lpstr>
      <vt:lpstr>O juíz pode se identificar como juiz nas redes sociais?</vt:lpstr>
      <vt:lpstr>O “avatar” de um juíz é diferente da “pessoa” juíz?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Fabro Steibel</cp:lastModifiedBy>
  <cp:revision>61</cp:revision>
  <dcterms:modified xsi:type="dcterms:W3CDTF">2019-12-04T10:24:13Z</dcterms:modified>
</cp:coreProperties>
</file>