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9" r:id="rId2"/>
    <p:sldId id="256" r:id="rId3"/>
    <p:sldId id="260" r:id="rId4"/>
    <p:sldId id="275" r:id="rId5"/>
    <p:sldId id="562" r:id="rId6"/>
    <p:sldId id="563" r:id="rId7"/>
    <p:sldId id="305" r:id="rId8"/>
    <p:sldId id="608" r:id="rId9"/>
    <p:sldId id="601" r:id="rId10"/>
    <p:sldId id="280" r:id="rId11"/>
    <p:sldId id="281" r:id="rId12"/>
    <p:sldId id="283" r:id="rId13"/>
    <p:sldId id="312" r:id="rId14"/>
    <p:sldId id="318" r:id="rId15"/>
    <p:sldId id="273" r:id="rId16"/>
    <p:sldId id="274" r:id="rId17"/>
    <p:sldId id="278" r:id="rId18"/>
    <p:sldId id="568" r:id="rId19"/>
    <p:sldId id="315" r:id="rId20"/>
    <p:sldId id="618" r:id="rId21"/>
    <p:sldId id="597" r:id="rId22"/>
    <p:sldId id="598" r:id="rId23"/>
    <p:sldId id="599" r:id="rId24"/>
    <p:sldId id="600" r:id="rId25"/>
    <p:sldId id="639" r:id="rId26"/>
    <p:sldId id="307" r:id="rId27"/>
    <p:sldId id="545" r:id="rId28"/>
    <p:sldId id="329" r:id="rId29"/>
    <p:sldId id="317" r:id="rId30"/>
    <p:sldId id="451" r:id="rId31"/>
    <p:sldId id="449" r:id="rId32"/>
    <p:sldId id="466" r:id="rId33"/>
    <p:sldId id="300" r:id="rId34"/>
    <p:sldId id="546" r:id="rId35"/>
    <p:sldId id="547" r:id="rId36"/>
    <p:sldId id="548" r:id="rId37"/>
    <p:sldId id="549" r:id="rId38"/>
    <p:sldId id="566" r:id="rId39"/>
    <p:sldId id="624" r:id="rId40"/>
    <p:sldId id="626" r:id="rId41"/>
    <p:sldId id="623" r:id="rId42"/>
    <p:sldId id="630" r:id="rId43"/>
    <p:sldId id="625" r:id="rId44"/>
    <p:sldId id="627" r:id="rId45"/>
    <p:sldId id="628" r:id="rId46"/>
    <p:sldId id="643" r:id="rId47"/>
    <p:sldId id="646" r:id="rId48"/>
    <p:sldId id="644" r:id="rId49"/>
    <p:sldId id="647" r:id="rId50"/>
    <p:sldId id="653" r:id="rId51"/>
    <p:sldId id="673" r:id="rId52"/>
    <p:sldId id="654" r:id="rId53"/>
    <p:sldId id="655" r:id="rId54"/>
    <p:sldId id="656" r:id="rId55"/>
    <p:sldId id="657" r:id="rId56"/>
    <p:sldId id="658" r:id="rId57"/>
    <p:sldId id="659" r:id="rId58"/>
    <p:sldId id="674" r:id="rId59"/>
    <p:sldId id="676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/>
    <p:restoredTop sz="94655"/>
  </p:normalViewPr>
  <p:slideViewPr>
    <p:cSldViewPr snapToGrid="0" snapToObjects="1">
      <p:cViewPr varScale="1">
        <p:scale>
          <a:sx n="95" d="100"/>
          <a:sy n="95" d="100"/>
        </p:scale>
        <p:origin x="21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9F7A7-6A67-984F-969C-852F0B731F1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330C5-13E8-7F4C-896A-86E9C775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8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55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0890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29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994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205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6165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7310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0299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9870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9247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54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039A-E84B-704A-83BD-70C5CCCB2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7D8E0-8B64-EC4E-BC11-CD619871B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70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5507-D217-3747-82AE-326080F2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6E7EB-E2B1-FB40-8135-8BA69E7E9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BE385-077C-B74E-A4CF-CFD18DAE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FC0C5-18B9-2546-B120-F2D2A0BC7E4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8FC57-1EC2-AF4F-865E-E0F059EB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009A2-50A9-DC46-915A-436360F2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271673-7030-6E46-B712-8FB9CE520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42554-2EE0-3D44-AF0A-6443087FC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7536F-DEC9-CC45-B20F-8E525FFCC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D1E22-563D-3145-AD51-DE2A7E51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FC0C5-18B9-2546-B120-F2D2A0BC7E4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3A076-6137-034A-A2D6-78594851B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B7486-C54D-364C-9F0E-28067F33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271673-7030-6E46-B712-8FB9CE520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04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. Template padrã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019916"/>
            <a:ext cx="2279976" cy="183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5077" y="211"/>
            <a:ext cx="1146948" cy="935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722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>
  <p:cSld name="Cabeçalho da Seçã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573368" y="5875850"/>
            <a:ext cx="10515600" cy="71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9" name="Google Shape;29;p7"/>
          <p:cNvCxnSpPr/>
          <p:nvPr/>
        </p:nvCxnSpPr>
        <p:spPr>
          <a:xfrm>
            <a:off x="103033" y="785611"/>
            <a:ext cx="1358537" cy="0"/>
          </a:xfrm>
          <a:prstGeom prst="straightConnector1">
            <a:avLst/>
          </a:prstGeom>
          <a:noFill/>
          <a:ln w="38100" cap="flat" cmpd="sng">
            <a:solidFill>
              <a:srgbClr val="AEABA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6602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010B-B2B7-084D-90B9-EEEA498E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F0669-3D72-5A40-9328-A92F095CD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49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F321-1EBF-F848-B9D4-9CF9F47A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D428F-F3EE-F74D-A9DD-EB0493CF7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58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B567-EBE3-8345-96F0-5021D361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A5069-69AC-BA44-A62D-30B264792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33308-28A7-6547-8D69-736E69205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21ADE-783B-034C-A72C-055F6313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FC0C5-18B9-2546-B120-F2D2A0BC7E4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8909B-DBC2-334D-8DC2-7984258F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69513-FEE5-E045-AA4C-552231C8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271673-7030-6E46-B712-8FB9CE520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3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A30CE-6295-3F40-8D83-15F2422F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FAE5D-E77A-7344-9506-6B95E784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B1281-01CB-EA40-A5AA-B29233381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6A65F-449B-B345-B268-5ED360B9A8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CB74D-7995-E041-A213-78844CB12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95CC7-C7B5-374A-8D6D-1766E1D0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FC0C5-18B9-2546-B120-F2D2A0BC7E4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553DD-74AF-2C43-A87D-452CAAC9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0B69C1-9125-E642-8C60-E4A76B2D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271673-7030-6E46-B712-8FB9CE520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6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668D-BFB5-2842-8F33-7837F840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0C008E-CCDD-6243-B9BA-63D83B70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FC0C5-18B9-2546-B120-F2D2A0BC7E4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97BED-9139-6D4F-B6FF-DC5657F5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A7447-2F2B-E441-984B-DBEDCBF4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271673-7030-6E46-B712-8FB9CE520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6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85FA7-CA4D-2D4E-9983-E05CCC72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FC0C5-18B9-2546-B120-F2D2A0BC7E4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D695E-8235-8641-97A2-AE3740CD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19714-D242-AF42-9F84-94B84F32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271673-7030-6E46-B712-8FB9CE520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5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66D7-6D45-A24E-8C18-804B400B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CD927-31F4-7644-A369-AD822270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5FD85-4012-E74F-8A7F-FDCB64A61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74854-CB7F-844D-B607-93248CD1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FC0C5-18B9-2546-B120-F2D2A0BC7E4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04A1A-8956-D848-BED8-6AE2B3AC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493D6-6FB7-D14D-80DF-D0C563CA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271673-7030-6E46-B712-8FB9CE520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6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1604-1509-4041-9CA2-7F1FA0F5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AD40A6-8DF0-2A41-88DF-CF2C6789D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38955-AE0A-334C-B9ED-61E7C14DE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BC38F-D056-3B48-84BE-3972DE67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FC0C5-18B9-2546-B120-F2D2A0BC7E40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4ABC1-C46E-0040-AB4F-AEA3B005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9D08E-6CBA-3949-A5DD-BFA59EC8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271673-7030-6E46-B712-8FB9CE520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46F265-DF7F-4046-9374-5D08EA57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B3042-AB47-1A45-861E-1CEC30BBB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:a16="http://schemas.microsoft.com/office/drawing/2014/main" id="{8139AFD1-824A-074C-9D11-A25CB0590787}"/>
              </a:ext>
            </a:extLst>
          </p:cNvPr>
          <p:cNvPicPr preferRelativeResize="0"/>
          <p:nvPr userDrawn="1"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97376"/>
            <a:ext cx="2379725" cy="19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3">
            <a:extLst>
              <a:ext uri="{FF2B5EF4-FFF2-40B4-BE49-F238E27FC236}">
                <a16:creationId xmlns:a16="http://schemas.microsoft.com/office/drawing/2014/main" id="{EA90FD41-CDE7-A548-B197-DA360382BD4F}"/>
              </a:ext>
            </a:extLst>
          </p:cNvPr>
          <p:cNvPicPr preferRelativeResize="0"/>
          <p:nvPr userDrawn="1"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4873" y="0"/>
            <a:ext cx="1197127" cy="997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92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auchazh.clicrbs.com.br/colunistas/fabro-boaz-steibel/noticia/2019/08/procura-se-policial-hacker-cjz2s1fvn00iq01qmv3xqyt08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130969" y="0"/>
            <a:ext cx="11948906" cy="6857719"/>
          </a:xfrm>
          <a:prstGeom prst="rect">
            <a:avLst/>
          </a:prstGeom>
          <a:solidFill>
            <a:srgbClr val="522E9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5711" tIns="85711" rIns="85711" bIns="85711" anchor="ctr" anchorCtr="0">
            <a:noAutofit/>
          </a:bodyPr>
          <a:lstStyle/>
          <a:p>
            <a:endParaRPr sz="1688"/>
          </a:p>
        </p:txBody>
      </p:sp>
      <p:pic>
        <p:nvPicPr>
          <p:cNvPr id="40" name="Shape 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3" r="53062"/>
          <a:stretch/>
        </p:blipFill>
        <p:spPr>
          <a:xfrm>
            <a:off x="-8731" y="70"/>
            <a:ext cx="4672222" cy="685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69" y="66"/>
            <a:ext cx="2185103" cy="20809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4803187" y="2864996"/>
            <a:ext cx="7257844" cy="1675622"/>
            <a:chOff x="4983700" y="3055996"/>
            <a:chExt cx="7233549" cy="1787330"/>
          </a:xfrm>
        </p:grpSpPr>
        <p:sp>
          <p:nvSpPr>
            <p:cNvPr id="43" name="Shape 43"/>
            <p:cNvSpPr txBox="1"/>
            <p:nvPr/>
          </p:nvSpPr>
          <p:spPr>
            <a:xfrm>
              <a:off x="5126150" y="3055996"/>
              <a:ext cx="7091100" cy="1716600"/>
            </a:xfrm>
            <a:prstGeom prst="rect">
              <a:avLst/>
            </a:prstGeom>
            <a:noFill/>
            <a:ln>
              <a:noFill/>
            </a:ln>
          </p:spPr>
          <p:txBody>
            <a:bodyPr lIns="85711" tIns="85711" rIns="85711" bIns="85711" anchor="t" anchorCtr="0">
              <a:noAutofit/>
            </a:bodyPr>
            <a:lstStyle/>
            <a:p>
              <a:r>
                <a:rPr lang="pt-BR" sz="3000" b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As 5 lentes das redes sociais</a:t>
              </a:r>
            </a:p>
            <a:p>
              <a:endParaRPr lang="pt-BR" sz="1875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Lato"/>
              </a:endParaRPr>
            </a:p>
            <a:p>
              <a:r>
                <a:rPr lang="pt-BR" sz="1875" i="1" dirty="0" err="1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Fabro</a:t>
              </a:r>
              <a:r>
                <a:rPr lang="pt-BR" sz="1875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 </a:t>
              </a:r>
              <a:r>
                <a:rPr lang="pt-BR" sz="1875" i="1" dirty="0" err="1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Steibel</a:t>
              </a:r>
              <a:endParaRPr lang="pt-BR" sz="1875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Lato"/>
              </a:endParaRPr>
            </a:p>
            <a:p>
              <a:r>
                <a:rPr lang="pt-BR" sz="1875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ofabro@itsrio.org</a:t>
              </a:r>
            </a:p>
            <a:p>
              <a:r>
                <a:rPr lang="pt-BR" sz="1875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04/</a:t>
              </a:r>
              <a:r>
                <a:rPr lang="pt-BR" sz="1875" i="1" dirty="0" err="1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dezt</a:t>
              </a:r>
              <a:r>
                <a:rPr lang="pt-BR" sz="1875" i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  <a:sym typeface="Lato"/>
                </a:rPr>
                <a:t>/19, João Pessoa</a:t>
              </a:r>
            </a:p>
          </p:txBody>
        </p:sp>
        <p:sp>
          <p:nvSpPr>
            <p:cNvPr id="44" name="Shape 44"/>
            <p:cNvSpPr/>
            <p:nvPr/>
          </p:nvSpPr>
          <p:spPr>
            <a:xfrm>
              <a:off x="4983700" y="3126621"/>
              <a:ext cx="142447" cy="1716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85711" tIns="85711" rIns="85711" bIns="85711" anchor="ctr" anchorCtr="0">
              <a:noAutofit/>
            </a:bodyPr>
            <a:lstStyle/>
            <a:p>
              <a:endParaRPr sz="1688"/>
            </a:p>
          </p:txBody>
        </p:sp>
      </p:grpSp>
    </p:spTree>
    <p:extLst>
      <p:ext uri="{BB962C8B-B14F-4D97-AF65-F5344CB8AC3E}">
        <p14:creationId xmlns:p14="http://schemas.microsoft.com/office/powerpoint/2010/main" val="3843610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/>
          <p:nvPr/>
        </p:nvSpPr>
        <p:spPr>
          <a:xfrm>
            <a:off x="4745525" y="983226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 txBox="1"/>
          <p:nvPr/>
        </p:nvSpPr>
        <p:spPr>
          <a:xfrm>
            <a:off x="4785575" y="1271500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9"/>
          <p:cNvSpPr/>
          <p:nvPr/>
        </p:nvSpPr>
        <p:spPr>
          <a:xfrm>
            <a:off x="6244525" y="983226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9"/>
          <p:cNvSpPr txBox="1"/>
          <p:nvPr/>
        </p:nvSpPr>
        <p:spPr>
          <a:xfrm>
            <a:off x="6284575" y="1271500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9"/>
          <p:cNvSpPr/>
          <p:nvPr/>
        </p:nvSpPr>
        <p:spPr>
          <a:xfrm>
            <a:off x="7112725" y="2159051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9"/>
          <p:cNvSpPr txBox="1"/>
          <p:nvPr/>
        </p:nvSpPr>
        <p:spPr>
          <a:xfrm>
            <a:off x="7152775" y="2447325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9"/>
          <p:cNvSpPr/>
          <p:nvPr/>
        </p:nvSpPr>
        <p:spPr>
          <a:xfrm>
            <a:off x="4051375" y="2199101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9"/>
          <p:cNvSpPr txBox="1"/>
          <p:nvPr/>
        </p:nvSpPr>
        <p:spPr>
          <a:xfrm>
            <a:off x="4091426" y="2487375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9"/>
          <p:cNvSpPr/>
          <p:nvPr/>
        </p:nvSpPr>
        <p:spPr>
          <a:xfrm>
            <a:off x="4765551" y="3465051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9"/>
          <p:cNvSpPr txBox="1"/>
          <p:nvPr/>
        </p:nvSpPr>
        <p:spPr>
          <a:xfrm>
            <a:off x="4805601" y="3753325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9"/>
          <p:cNvSpPr/>
          <p:nvPr/>
        </p:nvSpPr>
        <p:spPr>
          <a:xfrm>
            <a:off x="6349600" y="3465051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9"/>
          <p:cNvSpPr txBox="1"/>
          <p:nvPr/>
        </p:nvSpPr>
        <p:spPr>
          <a:xfrm>
            <a:off x="6389651" y="3753325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9"/>
          <p:cNvSpPr/>
          <p:nvPr/>
        </p:nvSpPr>
        <p:spPr>
          <a:xfrm>
            <a:off x="5534763" y="2189875"/>
            <a:ext cx="1084200" cy="11319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9"/>
          <p:cNvSpPr txBox="1"/>
          <p:nvPr/>
        </p:nvSpPr>
        <p:spPr>
          <a:xfrm>
            <a:off x="5645287" y="2531267"/>
            <a:ext cx="12651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MARCA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0" name="Google Shape;220;p39"/>
          <p:cNvCxnSpPr>
            <a:endCxn id="208" idx="3"/>
          </p:cNvCxnSpPr>
          <p:nvPr/>
        </p:nvCxnSpPr>
        <p:spPr>
          <a:xfrm rot="10800000" flipH="1">
            <a:off x="6310877" y="1837717"/>
            <a:ext cx="83200" cy="417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1" name="Google Shape;221;p39"/>
          <p:cNvCxnSpPr/>
          <p:nvPr/>
        </p:nvCxnSpPr>
        <p:spPr>
          <a:xfrm rot="10800000" flipH="1">
            <a:off x="6637751" y="2618826"/>
            <a:ext cx="474900" cy="54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2" name="Google Shape;222;p39"/>
          <p:cNvCxnSpPr>
            <a:stCxn id="218" idx="5"/>
            <a:endCxn id="216" idx="1"/>
          </p:cNvCxnSpPr>
          <p:nvPr/>
        </p:nvCxnSpPr>
        <p:spPr>
          <a:xfrm>
            <a:off x="6460185" y="3156012"/>
            <a:ext cx="38800" cy="45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3" name="Google Shape;223;p39"/>
          <p:cNvCxnSpPr>
            <a:endCxn id="214" idx="7"/>
          </p:cNvCxnSpPr>
          <p:nvPr/>
        </p:nvCxnSpPr>
        <p:spPr>
          <a:xfrm flipH="1">
            <a:off x="5637199" y="3210059"/>
            <a:ext cx="129600" cy="401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4" name="Google Shape;224;p39"/>
          <p:cNvCxnSpPr>
            <a:stCxn id="218" idx="2"/>
            <a:endCxn id="212" idx="6"/>
          </p:cNvCxnSpPr>
          <p:nvPr/>
        </p:nvCxnSpPr>
        <p:spPr>
          <a:xfrm rot="10800000">
            <a:off x="5072763" y="2699825"/>
            <a:ext cx="462000" cy="56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5" name="Google Shape;225;p39"/>
          <p:cNvCxnSpPr>
            <a:stCxn id="218" idx="1"/>
          </p:cNvCxnSpPr>
          <p:nvPr/>
        </p:nvCxnSpPr>
        <p:spPr>
          <a:xfrm rot="10800000">
            <a:off x="5534740" y="1929637"/>
            <a:ext cx="158800" cy="426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26" name="Google Shape;226;p39"/>
          <p:cNvSpPr txBox="1">
            <a:spLocks noGrp="1"/>
          </p:cNvSpPr>
          <p:nvPr>
            <p:ph type="title"/>
          </p:nvPr>
        </p:nvSpPr>
        <p:spPr>
          <a:xfrm>
            <a:off x="838193" y="5175375"/>
            <a:ext cx="10515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b" anchorCtr="0">
            <a:noAutofit/>
          </a:bodyPr>
          <a:lstStyle/>
          <a:p>
            <a:pPr algn="ctr"/>
            <a:r>
              <a:rPr lang="en-US" sz="3000" b="1"/>
              <a:t>Modelo um para muitos</a:t>
            </a:r>
            <a:endParaRPr sz="3000" b="1"/>
          </a:p>
        </p:txBody>
      </p:sp>
    </p:spTree>
    <p:extLst>
      <p:ext uri="{BB962C8B-B14F-4D97-AF65-F5344CB8AC3E}">
        <p14:creationId xmlns:p14="http://schemas.microsoft.com/office/powerpoint/2010/main" val="68111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5502" y="857251"/>
            <a:ext cx="686099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847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/>
        </p:nvSpPr>
        <p:spPr>
          <a:xfrm>
            <a:off x="2276026" y="2502514"/>
            <a:ext cx="7640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endParaRPr sz="32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2"/>
          <p:cNvSpPr/>
          <p:nvPr/>
        </p:nvSpPr>
        <p:spPr>
          <a:xfrm>
            <a:off x="4745525" y="983226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2"/>
          <p:cNvSpPr txBox="1"/>
          <p:nvPr/>
        </p:nvSpPr>
        <p:spPr>
          <a:xfrm>
            <a:off x="4785575" y="1271500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2"/>
          <p:cNvSpPr/>
          <p:nvPr/>
        </p:nvSpPr>
        <p:spPr>
          <a:xfrm>
            <a:off x="6244525" y="983226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2"/>
          <p:cNvSpPr txBox="1"/>
          <p:nvPr/>
        </p:nvSpPr>
        <p:spPr>
          <a:xfrm>
            <a:off x="6284575" y="1271500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>
            <a:off x="7112725" y="2159051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 txBox="1"/>
          <p:nvPr/>
        </p:nvSpPr>
        <p:spPr>
          <a:xfrm>
            <a:off x="7152775" y="2447325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>
            <a:off x="4051375" y="2199101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 txBox="1"/>
          <p:nvPr/>
        </p:nvSpPr>
        <p:spPr>
          <a:xfrm>
            <a:off x="4091426" y="2487375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>
            <a:off x="4765551" y="3465051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 txBox="1"/>
          <p:nvPr/>
        </p:nvSpPr>
        <p:spPr>
          <a:xfrm>
            <a:off x="4805601" y="3753325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>
            <a:off x="6349600" y="3465051"/>
            <a:ext cx="1021200" cy="1001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 txBox="1"/>
          <p:nvPr/>
        </p:nvSpPr>
        <p:spPr>
          <a:xfrm>
            <a:off x="6389651" y="3753325"/>
            <a:ext cx="11913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PESSOA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5534763" y="2189875"/>
            <a:ext cx="1084200" cy="11319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 txBox="1"/>
          <p:nvPr/>
        </p:nvSpPr>
        <p:spPr>
          <a:xfrm>
            <a:off x="5645287" y="2531267"/>
            <a:ext cx="12651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r>
              <a:rPr lang="en-US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MARCA</a:t>
            </a:r>
            <a:endParaRPr sz="1400"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42"/>
          <p:cNvCxnSpPr>
            <a:endCxn id="244" idx="3"/>
          </p:cNvCxnSpPr>
          <p:nvPr/>
        </p:nvCxnSpPr>
        <p:spPr>
          <a:xfrm rot="10800000" flipH="1">
            <a:off x="6310877" y="1837717"/>
            <a:ext cx="83200" cy="417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7" name="Google Shape;257;p42"/>
          <p:cNvCxnSpPr/>
          <p:nvPr/>
        </p:nvCxnSpPr>
        <p:spPr>
          <a:xfrm rot="10800000" flipH="1">
            <a:off x="6637751" y="2618826"/>
            <a:ext cx="474900" cy="54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8" name="Google Shape;258;p42"/>
          <p:cNvCxnSpPr>
            <a:stCxn id="254" idx="5"/>
            <a:endCxn id="252" idx="1"/>
          </p:cNvCxnSpPr>
          <p:nvPr/>
        </p:nvCxnSpPr>
        <p:spPr>
          <a:xfrm>
            <a:off x="6460185" y="3156012"/>
            <a:ext cx="38800" cy="45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9" name="Google Shape;259;p42"/>
          <p:cNvCxnSpPr>
            <a:endCxn id="250" idx="7"/>
          </p:cNvCxnSpPr>
          <p:nvPr/>
        </p:nvCxnSpPr>
        <p:spPr>
          <a:xfrm flipH="1">
            <a:off x="5637199" y="3210059"/>
            <a:ext cx="129600" cy="401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0" name="Google Shape;260;p42"/>
          <p:cNvCxnSpPr>
            <a:stCxn id="254" idx="2"/>
            <a:endCxn id="248" idx="6"/>
          </p:cNvCxnSpPr>
          <p:nvPr/>
        </p:nvCxnSpPr>
        <p:spPr>
          <a:xfrm rot="10800000">
            <a:off x="5072763" y="2699825"/>
            <a:ext cx="462000" cy="56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1" name="Google Shape;261;p42"/>
          <p:cNvCxnSpPr>
            <a:stCxn id="254" idx="1"/>
          </p:cNvCxnSpPr>
          <p:nvPr/>
        </p:nvCxnSpPr>
        <p:spPr>
          <a:xfrm rot="10800000">
            <a:off x="5534740" y="1929637"/>
            <a:ext cx="158800" cy="426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xfrm>
            <a:off x="838193" y="5175375"/>
            <a:ext cx="10515600" cy="71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b" anchorCtr="0">
            <a:noAutofit/>
          </a:bodyPr>
          <a:lstStyle/>
          <a:p>
            <a:pPr algn="ctr"/>
            <a:r>
              <a:rPr lang="en-US" sz="3000" b="1"/>
              <a:t>Modelo engajamento</a:t>
            </a:r>
            <a:endParaRPr sz="3000" b="1"/>
          </a:p>
        </p:txBody>
      </p:sp>
      <p:cxnSp>
        <p:nvCxnSpPr>
          <p:cNvPr id="263" name="Google Shape;263;p42"/>
          <p:cNvCxnSpPr/>
          <p:nvPr/>
        </p:nvCxnSpPr>
        <p:spPr>
          <a:xfrm rot="10800000" flipH="1">
            <a:off x="4525275" y="1782875"/>
            <a:ext cx="209400" cy="259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4" name="Google Shape;264;p42"/>
          <p:cNvCxnSpPr/>
          <p:nvPr/>
        </p:nvCxnSpPr>
        <p:spPr>
          <a:xfrm flipH="1">
            <a:off x="4619389" y="1845663"/>
            <a:ext cx="180300" cy="32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5" name="Google Shape;265;p42"/>
          <p:cNvCxnSpPr/>
          <p:nvPr/>
        </p:nvCxnSpPr>
        <p:spPr>
          <a:xfrm rot="-7265098" flipH="1">
            <a:off x="5947310" y="1097593"/>
            <a:ext cx="170247" cy="28276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6" name="Google Shape;266;p42"/>
          <p:cNvCxnSpPr/>
          <p:nvPr/>
        </p:nvCxnSpPr>
        <p:spPr>
          <a:xfrm rot="3537271" flipH="1">
            <a:off x="5907253" y="1204048"/>
            <a:ext cx="180331" cy="32017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7" name="Google Shape;267;p42"/>
          <p:cNvCxnSpPr/>
          <p:nvPr/>
        </p:nvCxnSpPr>
        <p:spPr>
          <a:xfrm rot="-3037972" flipH="1">
            <a:off x="7385885" y="1805033"/>
            <a:ext cx="155608" cy="27045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8" name="Google Shape;268;p42"/>
          <p:cNvCxnSpPr/>
          <p:nvPr/>
        </p:nvCxnSpPr>
        <p:spPr>
          <a:xfrm rot="7759560" flipH="1">
            <a:off x="7252425" y="1802249"/>
            <a:ext cx="165212" cy="30632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9" name="Google Shape;269;p42"/>
          <p:cNvCxnSpPr/>
          <p:nvPr/>
        </p:nvCxnSpPr>
        <p:spPr>
          <a:xfrm rot="1175220" flipH="1">
            <a:off x="7282766" y="3316257"/>
            <a:ext cx="155711" cy="27037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0" name="Google Shape;270;p42"/>
          <p:cNvCxnSpPr/>
          <p:nvPr/>
        </p:nvCxnSpPr>
        <p:spPr>
          <a:xfrm rot="-9622869" flipH="1">
            <a:off x="7220141" y="3182289"/>
            <a:ext cx="165296" cy="30633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1" name="Google Shape;271;p42"/>
          <p:cNvCxnSpPr/>
          <p:nvPr/>
        </p:nvCxnSpPr>
        <p:spPr>
          <a:xfrm rot="-7265098" flipH="1">
            <a:off x="6009861" y="3896993"/>
            <a:ext cx="170247" cy="28276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2" name="Google Shape;272;p42"/>
          <p:cNvCxnSpPr/>
          <p:nvPr/>
        </p:nvCxnSpPr>
        <p:spPr>
          <a:xfrm rot="3537271" flipH="1">
            <a:off x="5969803" y="4003448"/>
            <a:ext cx="180331" cy="32017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3" name="Google Shape;273;p42"/>
          <p:cNvCxnSpPr/>
          <p:nvPr/>
        </p:nvCxnSpPr>
        <p:spPr>
          <a:xfrm rot="-2739856" flipH="1">
            <a:off x="4740916" y="3278561"/>
            <a:ext cx="146381" cy="26103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4" name="Google Shape;274;p42"/>
          <p:cNvCxnSpPr/>
          <p:nvPr/>
        </p:nvCxnSpPr>
        <p:spPr>
          <a:xfrm rot="8062430" flipH="1">
            <a:off x="4607324" y="3272345"/>
            <a:ext cx="155291" cy="29586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0551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F8D6-49F2-B84C-9B46-44FB8F0C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86BDE-4754-4A4E-BAE8-BB77D9D2D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987550"/>
            <a:ext cx="11696700" cy="28829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D7C743E-F4BC-9147-89FD-100D7EC73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05619"/>
            <a:ext cx="3467100" cy="83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913AA-B765-C546-959D-22D1680C9249}"/>
              </a:ext>
            </a:extLst>
          </p:cNvPr>
          <p:cNvSpPr txBox="1"/>
          <p:nvPr/>
        </p:nvSpPr>
        <p:spPr>
          <a:xfrm>
            <a:off x="4269441" y="5055098"/>
            <a:ext cx="26789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986042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CF241-0FB6-2C40-A097-9DBF1F28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9D59A-4886-7F45-A71F-7627FC9AE35F}"/>
              </a:ext>
            </a:extLst>
          </p:cNvPr>
          <p:cNvSpPr txBox="1"/>
          <p:nvPr/>
        </p:nvSpPr>
        <p:spPr>
          <a:xfrm>
            <a:off x="1849805" y="2565400"/>
            <a:ext cx="84923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highlight>
                  <a:srgbClr val="000000"/>
                </a:highlight>
              </a:rPr>
              <a:t>FAKE NEWS</a:t>
            </a:r>
          </a:p>
        </p:txBody>
      </p:sp>
    </p:spTree>
    <p:extLst>
      <p:ext uri="{BB962C8B-B14F-4D97-AF65-F5344CB8AC3E}">
        <p14:creationId xmlns:p14="http://schemas.microsoft.com/office/powerpoint/2010/main" val="3676541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ctrTitle"/>
          </p:nvPr>
        </p:nvSpPr>
        <p:spPr>
          <a:xfrm>
            <a:off x="911424" y="548681"/>
            <a:ext cx="103632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1"/>
          </p:nvPr>
        </p:nvSpPr>
        <p:spPr>
          <a:xfrm>
            <a:off x="911424" y="1726166"/>
            <a:ext cx="10369151" cy="417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1" descr="A screen shot of a person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859" y="0"/>
            <a:ext cx="1090828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711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ctrTitle"/>
          </p:nvPr>
        </p:nvSpPr>
        <p:spPr>
          <a:xfrm>
            <a:off x="911424" y="548681"/>
            <a:ext cx="103632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1"/>
          </p:nvPr>
        </p:nvSpPr>
        <p:spPr>
          <a:xfrm>
            <a:off x="911424" y="1726166"/>
            <a:ext cx="10369151" cy="417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2" descr="A close up of a logo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277" y="0"/>
            <a:ext cx="114374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/>
          <p:nvPr/>
        </p:nvSpPr>
        <p:spPr>
          <a:xfrm>
            <a:off x="0" y="6347459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https://www.nytimes.com/2018/10/24/technology/fixing-whatsapp-disinformation-human-nature.html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193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ctrTitle"/>
          </p:nvPr>
        </p:nvSpPr>
        <p:spPr>
          <a:xfrm>
            <a:off x="911424" y="548681"/>
            <a:ext cx="103632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1"/>
          </p:nvPr>
        </p:nvSpPr>
        <p:spPr>
          <a:xfrm>
            <a:off x="911424" y="1726166"/>
            <a:ext cx="10369151" cy="417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6" descr="A close up of a map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5930" y="0"/>
            <a:ext cx="812014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85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1"/>
          <p:cNvSpPr txBox="1">
            <a:spLocks noGrp="1"/>
          </p:cNvSpPr>
          <p:nvPr>
            <p:ph type="ctrTitle"/>
          </p:nvPr>
        </p:nvSpPr>
        <p:spPr>
          <a:xfrm>
            <a:off x="911424" y="548681"/>
            <a:ext cx="103632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1"/>
          <p:cNvSpPr txBox="1">
            <a:spLocks noGrp="1"/>
          </p:cNvSpPr>
          <p:nvPr>
            <p:ph type="subTitle" idx="1"/>
          </p:nvPr>
        </p:nvSpPr>
        <p:spPr>
          <a:xfrm>
            <a:off x="911424" y="1726166"/>
            <a:ext cx="10369151" cy="417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51" descr="A group of people posing for the camera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1502" y="0"/>
            <a:ext cx="74489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1"/>
          <p:cNvSpPr/>
          <p:nvPr/>
        </p:nvSpPr>
        <p:spPr>
          <a:xfrm>
            <a:off x="0" y="6116672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https://tecfront.blogosfera.uol.com.br/2018/03/05/guia-para-nao-passar-vergonha-com-fake-news/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9919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90F7-1291-994D-A337-B0091BD0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AF94B-11E0-A44B-A120-0228F5DB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3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81338-B1A5-1D46-AF0C-E70A7DF7C5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0EE0E-D733-8540-91EA-43E66F0B33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106CA-078C-9046-85D7-42D6941E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2210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E4F18-D6FC-2E46-90DC-9F99B74D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compartilhar</a:t>
            </a:r>
            <a:r>
              <a:rPr lang="en-US" dirty="0"/>
              <a:t> </a:t>
            </a:r>
            <a:r>
              <a:rPr lang="en-US" dirty="0" err="1"/>
              <a:t>notícias</a:t>
            </a:r>
            <a:r>
              <a:rPr lang="en-US" dirty="0"/>
              <a:t> falsas?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7EF6C-C838-134C-B779-6104B7F8D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8082D-D2AF-1149-8B38-1B2B3B92A4A1}"/>
              </a:ext>
            </a:extLst>
          </p:cNvPr>
          <p:cNvSpPr txBox="1"/>
          <p:nvPr/>
        </p:nvSpPr>
        <p:spPr>
          <a:xfrm>
            <a:off x="2311400" y="302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33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7AAD6-1362-644E-BE0B-632036A1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person&#10;&#10;Description automatically generated">
            <a:extLst>
              <a:ext uri="{FF2B5EF4-FFF2-40B4-BE49-F238E27FC236}">
                <a16:creationId xmlns:a16="http://schemas.microsoft.com/office/drawing/2014/main" id="{25E9C9C0-594D-1645-8C81-96F3303CE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69850"/>
            <a:ext cx="8432800" cy="67183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3897AF-0F28-C54D-8587-0E64C3AC0F12}"/>
              </a:ext>
            </a:extLst>
          </p:cNvPr>
          <p:cNvSpPr/>
          <p:nvPr/>
        </p:nvSpPr>
        <p:spPr>
          <a:xfrm>
            <a:off x="2133600" y="5429250"/>
            <a:ext cx="889000" cy="79375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9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4B4D-F981-2C48-A84D-C8B8C688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0E346E-8DBE-6447-830B-02634C55A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806450"/>
            <a:ext cx="12115800" cy="52451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D2548E-4D5C-8440-B6E8-4808DB031362}"/>
              </a:ext>
            </a:extLst>
          </p:cNvPr>
          <p:cNvSpPr/>
          <p:nvPr/>
        </p:nvSpPr>
        <p:spPr>
          <a:xfrm>
            <a:off x="9740900" y="1130300"/>
            <a:ext cx="1714500" cy="88900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11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8B52F-2CEF-AB48-B09E-3067B9EF7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1AE0FF-9ED6-E948-9E9B-5C79158A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1809750"/>
            <a:ext cx="10299700" cy="3238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19815BC-29B4-D149-A955-725CDCDFFEDB}"/>
              </a:ext>
            </a:extLst>
          </p:cNvPr>
          <p:cNvSpPr/>
          <p:nvPr/>
        </p:nvSpPr>
        <p:spPr>
          <a:xfrm>
            <a:off x="1219200" y="1809750"/>
            <a:ext cx="889000" cy="79375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2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13A7-4EA6-E148-8DED-70D7DD71E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93CCE-F1D1-5A45-9CD6-23012F685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06" y="0"/>
            <a:ext cx="11422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99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D259-11AE-0444-8698-0D54449D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Você</a:t>
            </a:r>
            <a:r>
              <a:rPr lang="en-US" sz="4000" dirty="0"/>
              <a:t> </a:t>
            </a:r>
            <a:r>
              <a:rPr lang="en-US" sz="4000" dirty="0" err="1"/>
              <a:t>utiliza</a:t>
            </a:r>
            <a:r>
              <a:rPr lang="en-US" sz="4000" dirty="0"/>
              <a:t> </a:t>
            </a:r>
            <a:r>
              <a:rPr lang="en-US" sz="4000" dirty="0" err="1"/>
              <a:t>regularmente</a:t>
            </a:r>
            <a:r>
              <a:rPr lang="en-US" sz="4000" dirty="0"/>
              <a:t> TODOS </a:t>
            </a:r>
            <a:r>
              <a:rPr lang="en-US" sz="4000" dirty="0" err="1"/>
              <a:t>esses</a:t>
            </a:r>
            <a:r>
              <a:rPr lang="en-US" sz="4000" dirty="0"/>
              <a:t> </a:t>
            </a:r>
            <a:r>
              <a:rPr lang="en-US" sz="4000" dirty="0" err="1"/>
              <a:t>passos</a:t>
            </a:r>
            <a:r>
              <a:rPr lang="en-US" sz="40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71E49-C9DF-B343-842A-5386CDF3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90" y="1690688"/>
            <a:ext cx="7490510" cy="44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20CCD-7A23-5642-BC0B-7A11CE06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O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perfil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falso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4844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80176-EBFA-134D-8898-45E58E00C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6362"/>
            <a:ext cx="9144000" cy="4110038"/>
          </a:xfrm>
        </p:spPr>
        <p:txBody>
          <a:bodyPr anchor="ctr">
            <a:normAutofit/>
          </a:bodyPr>
          <a:lstStyle/>
          <a:p>
            <a:r>
              <a:rPr lang="pt-BR" sz="3600" dirty="0"/>
              <a:t>Na Internet, </a:t>
            </a:r>
            <a:r>
              <a:rPr lang="pt-BR" sz="3600" dirty="0" err="1"/>
              <a:t>bots</a:t>
            </a:r>
            <a:r>
              <a:rPr lang="pt-BR" sz="3600" dirty="0"/>
              <a:t> são atores não-humanos que (em geral) tentam não ser identificados como </a:t>
            </a:r>
            <a:r>
              <a:rPr lang="pt-BR" sz="3600" dirty="0" err="1"/>
              <a:t>bots</a:t>
            </a:r>
            <a:r>
              <a:rPr lang="pt-BR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0835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BA29-E070-CC48-95AB-7A4936815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9581E-E2A4-D947-9F15-D0FB11D3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212"/>
            <a:ext cx="12344400" cy="70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52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89F3-CF20-FA43-B7E5-8B34139C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61145-B4C3-0B4C-8A78-C7506B0B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-842433"/>
            <a:ext cx="12319000" cy="82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5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FCF63-AF6A-9547-95E2-5420B0BC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45013-68B5-5B42-BDA9-629B66DC9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52;p24">
            <a:extLst>
              <a:ext uri="{FF2B5EF4-FFF2-40B4-BE49-F238E27FC236}">
                <a16:creationId xmlns:a16="http://schemas.microsoft.com/office/drawing/2014/main" id="{4F5DFD21-7228-EB4B-A4C5-5EFAE738F2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12407153" cy="7218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729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22E8B-BA94-BF4C-9F04-58FE4B4AD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58750"/>
            <a:ext cx="6438900" cy="654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5ED437-E17B-1E40-9866-A07CF03FC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62" y="292848"/>
            <a:ext cx="1104900" cy="965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8A612-67DC-3E4F-A4C8-66CEC9A0D374}"/>
              </a:ext>
            </a:extLst>
          </p:cNvPr>
          <p:cNvSpPr/>
          <p:nvPr/>
        </p:nvSpPr>
        <p:spPr>
          <a:xfrm>
            <a:off x="2930337" y="6514584"/>
            <a:ext cx="3341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err="1"/>
              <a:t>http</a:t>
            </a:r>
            <a:r>
              <a:rPr lang="pt-BR" sz="1200" dirty="0"/>
              <a:t>://</a:t>
            </a:r>
            <a:r>
              <a:rPr lang="pt-BR" sz="1200" dirty="0" err="1"/>
              <a:t>www.bbc.com</a:t>
            </a:r>
            <a:r>
              <a:rPr lang="pt-BR" sz="1200" dirty="0"/>
              <a:t>/</a:t>
            </a:r>
            <a:r>
              <a:rPr lang="pt-BR" sz="1200" dirty="0" err="1"/>
              <a:t>portuguese</a:t>
            </a:r>
            <a:r>
              <a:rPr lang="pt-BR" sz="1200" dirty="0"/>
              <a:t>/brasil-42172146</a:t>
            </a:r>
          </a:p>
        </p:txBody>
      </p:sp>
    </p:spTree>
    <p:extLst>
      <p:ext uri="{BB962C8B-B14F-4D97-AF65-F5344CB8AC3E}">
        <p14:creationId xmlns:p14="http://schemas.microsoft.com/office/powerpoint/2010/main" val="415989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E2275B-E633-1D40-AF24-A51335785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38025D-8F91-7A44-97DE-711A3D28958B}"/>
              </a:ext>
            </a:extLst>
          </p:cNvPr>
          <p:cNvSpPr/>
          <p:nvPr/>
        </p:nvSpPr>
        <p:spPr>
          <a:xfrm>
            <a:off x="20" y="488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www.nytimes.com</a:t>
            </a:r>
            <a:r>
              <a:rPr lang="pt-BR" dirty="0"/>
              <a:t>/</a:t>
            </a:r>
            <a:r>
              <a:rPr lang="pt-BR" dirty="0" err="1"/>
              <a:t>interactive</a:t>
            </a:r>
            <a:r>
              <a:rPr lang="pt-BR" dirty="0"/>
              <a:t>/2018/01/27/</a:t>
            </a:r>
            <a:r>
              <a:rPr lang="pt-BR" dirty="0" err="1"/>
              <a:t>technology</a:t>
            </a:r>
            <a:r>
              <a:rPr lang="pt-BR" dirty="0"/>
              <a:t>/social-media-</a:t>
            </a:r>
            <a:r>
              <a:rPr lang="pt-BR" dirty="0" err="1"/>
              <a:t>bots.html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8716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03E28-0A83-8641-B06B-66F3DD088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313"/>
            <a:ext cx="12192000" cy="62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16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50"/>
          <p:cNvSpPr/>
          <p:nvPr/>
        </p:nvSpPr>
        <p:spPr>
          <a:xfrm>
            <a:off x="0" y="6197461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https://www.mirror.co.uk/news/world-news/bizarre-click-farm-10000-phones-10419403</a:t>
            </a:r>
            <a:endParaRPr/>
          </a:p>
        </p:txBody>
      </p:sp>
      <p:pic>
        <p:nvPicPr>
          <p:cNvPr id="322" name="Google Shape;32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365125"/>
            <a:ext cx="10121900" cy="557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682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0A10-0E8F-3745-9D81-33370A89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57F2CBF-CDE6-6B4C-B979-4E1021EE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96850"/>
            <a:ext cx="8077200" cy="4533900"/>
          </a:xfrm>
          <a:prstGeom prst="rect">
            <a:avLst/>
          </a:prstGeom>
        </p:spPr>
      </p:pic>
      <p:pic>
        <p:nvPicPr>
          <p:cNvPr id="6" name="Picture 5" descr="A screen shot of a person&#10;&#10;Description automatically generated">
            <a:extLst>
              <a:ext uri="{FF2B5EF4-FFF2-40B4-BE49-F238E27FC236}">
                <a16:creationId xmlns:a16="http://schemas.microsoft.com/office/drawing/2014/main" id="{76649F83-34E4-4B4E-9BB6-D6BFD0EDC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417" y="2459303"/>
            <a:ext cx="7375583" cy="420184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C9E867E-1A42-BB4C-A63E-159A278E7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7" y="5629275"/>
            <a:ext cx="32131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85CAD-4B21-6A47-BE35-B009BC9B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09F5D-594A-024E-AF71-7A8917C7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653" y="1027906"/>
            <a:ext cx="7035800" cy="18415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DDDCCA-0715-5D45-BD51-61BC2EDE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83" y="3361267"/>
            <a:ext cx="9088140" cy="29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84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D2D6-2609-AC4D-94BB-537926F3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9D58B6-259A-0141-B6C2-9DEF441B2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07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D2D6-2609-AC4D-94BB-537926F3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9D58B6-259A-0141-B6C2-9DEF441B2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20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57CB12-0FCB-B248-8561-FFECDB7BB9FD}"/>
              </a:ext>
            </a:extLst>
          </p:cNvPr>
          <p:cNvSpPr txBox="1"/>
          <p:nvPr/>
        </p:nvSpPr>
        <p:spPr>
          <a:xfrm>
            <a:off x="590290" y="2735347"/>
            <a:ext cx="114890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Quando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você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encontrou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 um </a:t>
            </a:r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perfil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falso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?</a:t>
            </a:r>
          </a:p>
          <a:p>
            <a:pPr algn="ctr"/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Você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 “</a:t>
            </a:r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amigou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” de </a:t>
            </a:r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perfil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</a:rPr>
              <a:t>falsos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2620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908E3-DAC7-1544-AC25-8260645B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 O </a:t>
            </a:r>
            <a:r>
              <a:rPr lang="en-US" sz="4100" kern="1200" dirty="0" err="1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Influenciador</a:t>
            </a:r>
            <a:b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2. O SEU </a:t>
            </a:r>
            <a:r>
              <a:rPr lang="en-US" sz="4100" kern="1200" dirty="0" err="1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jornalismo</a:t>
            </a:r>
            <a:b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3. O hater </a:t>
            </a:r>
            <a:r>
              <a:rPr lang="en-US" sz="4100" kern="1200" dirty="0" err="1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lado</a:t>
            </a:r>
            <a:b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4. O </a:t>
            </a:r>
            <a:r>
              <a:rPr lang="en-US" sz="4100" kern="1200" dirty="0" err="1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perfil</a:t>
            </a:r>
            <a: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falso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O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fim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privacidade</a:t>
            </a:r>
            <a:endParaRPr lang="en-US" sz="4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9955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30969" y="1"/>
            <a:ext cx="11930063" cy="6784330"/>
          </a:xfrm>
          <a:prstGeom prst="rect">
            <a:avLst/>
          </a:prstGeom>
          <a:solidFill>
            <a:srgbClr val="F5822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3870" tIns="83870" rIns="83870" bIns="83870" anchor="ctr" anchorCtr="0">
            <a:noAutofit/>
          </a:bodyPr>
          <a:lstStyle/>
          <a:p>
            <a:endParaRPr sz="1283" dirty="0"/>
          </a:p>
        </p:txBody>
      </p:sp>
      <p:sp>
        <p:nvSpPr>
          <p:cNvPr id="50" name="Shape 50"/>
          <p:cNvSpPr txBox="1"/>
          <p:nvPr/>
        </p:nvSpPr>
        <p:spPr>
          <a:xfrm>
            <a:off x="2409347" y="2092165"/>
            <a:ext cx="7155589" cy="905983"/>
          </a:xfrm>
          <a:prstGeom prst="rect">
            <a:avLst/>
          </a:prstGeom>
          <a:noFill/>
          <a:ln>
            <a:noFill/>
          </a:ln>
        </p:spPr>
        <p:txBody>
          <a:bodyPr lIns="83870" tIns="83870" rIns="83870" bIns="83870" anchor="t" anchorCtr="0">
            <a:noAutofit/>
          </a:bodyPr>
          <a:lstStyle/>
          <a:p>
            <a:pPr algn="ctr"/>
            <a:r>
              <a:rPr lang="en-US" sz="6188" dirty="0">
                <a:solidFill>
                  <a:schemeClr val="bg1"/>
                </a:solidFill>
              </a:rPr>
              <a:t>3. O </a:t>
            </a:r>
            <a:r>
              <a:rPr lang="en-US" sz="6188" dirty="0" err="1">
                <a:solidFill>
                  <a:schemeClr val="bg1"/>
                </a:solidFill>
              </a:rPr>
              <a:t>fim</a:t>
            </a:r>
            <a:r>
              <a:rPr lang="en-US" sz="6188" dirty="0">
                <a:solidFill>
                  <a:schemeClr val="bg1"/>
                </a:solidFill>
              </a:rPr>
              <a:t> da </a:t>
            </a:r>
            <a:r>
              <a:rPr lang="en-US" sz="6188" dirty="0" err="1">
                <a:solidFill>
                  <a:schemeClr val="bg1"/>
                </a:solidFill>
              </a:rPr>
              <a:t>privacidade</a:t>
            </a:r>
            <a:endParaRPr lang="en-US" sz="6188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6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/>
          <p:nvPr/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rgbClr val="4173AF"/>
              </a:gs>
              <a:gs pos="25000">
                <a:srgbClr val="4173AF"/>
              </a:gs>
              <a:gs pos="94000">
                <a:srgbClr val="07121F"/>
              </a:gs>
              <a:gs pos="100000">
                <a:srgbClr val="07121F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2726432" y="1741337"/>
            <a:ext cx="6739136" cy="238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aí?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0462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911BE2-A66D-7249-B6CA-33EA497E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831850"/>
            <a:ext cx="862231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2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E885C7-DF57-7543-9F1E-4382BFD65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342900"/>
            <a:ext cx="8051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28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1D3531-EB4E-D34D-9B69-77E86B9A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374650"/>
            <a:ext cx="68072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6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947E0700-845F-DE48-A008-9E72C18C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228600"/>
            <a:ext cx="103251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84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D57C21-3B6B-1B4A-8B71-3C7DC4B6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179"/>
            <a:ext cx="12192000" cy="529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87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a city&#10;&#10;Description automatically generated">
            <a:extLst>
              <a:ext uri="{FF2B5EF4-FFF2-40B4-BE49-F238E27FC236}">
                <a16:creationId xmlns:a16="http://schemas.microsoft.com/office/drawing/2014/main" id="{1CF36180-FA87-C941-9820-821DF3810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6" r="644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8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3E0A2-559B-5240-AD43-FE463F95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F2F38-BA81-FB4B-8A66-9F89FC92B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51130"/>
            <a:ext cx="9709541" cy="39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19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9CC6-ECFD-1849-B9D3-9878D71B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6D2667B5-7FCF-914C-936A-B92226A7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265"/>
            <a:ext cx="12192000" cy="6311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60C74-C09B-2143-AC09-9B545E4E3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0" y="0"/>
            <a:ext cx="236707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77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C7D4-531C-2849-8466-A4D3976D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9022C-C6C8-8843-AEA1-330D5A668B90}"/>
              </a:ext>
            </a:extLst>
          </p:cNvPr>
          <p:cNvSpPr txBox="1"/>
          <p:nvPr/>
        </p:nvSpPr>
        <p:spPr>
          <a:xfrm>
            <a:off x="2057400" y="2828835"/>
            <a:ext cx="7799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/>
              <a:t>ofabro@ofabro.com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61869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D93F9-B5F5-B74F-BA8E-63979D0EC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 shot of a person&#10;&#10;Description automatically generated">
            <a:extLst>
              <a:ext uri="{FF2B5EF4-FFF2-40B4-BE49-F238E27FC236}">
                <a16:creationId xmlns:a16="http://schemas.microsoft.com/office/drawing/2014/main" id="{A753C2A3-94EB-2F48-AADF-E2A4054F0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168" y="365125"/>
            <a:ext cx="6527800" cy="635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AE1A0-5D4E-B647-B759-981F9563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6" y="365125"/>
            <a:ext cx="2947919" cy="9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908E3-DAC7-1544-AC25-8260645B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O SEU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jornalismo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O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perfil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falso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O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fim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privacidade</a:t>
            </a:r>
            <a:endParaRPr lang="en-US" sz="4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6172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7A64-0C2A-1347-8C16-47395F72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67BF36-A7BD-B14C-8E6D-49888B6D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19" y="0"/>
            <a:ext cx="7169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92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246B-9169-464C-B1AC-7E2B48BF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Localização</a:t>
            </a:r>
            <a:br>
              <a:rPr lang="en-US" sz="6000" dirty="0"/>
            </a:br>
            <a:r>
              <a:rPr lang="en-US" sz="6000" dirty="0" err="1"/>
              <a:t>Rotina</a:t>
            </a:r>
            <a:br>
              <a:rPr lang="en-US" sz="6000" dirty="0"/>
            </a:br>
            <a:r>
              <a:rPr lang="en-US" sz="6000" dirty="0" err="1"/>
              <a:t>Preferências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Como se </a:t>
            </a:r>
            <a:r>
              <a:rPr lang="en-US" sz="6000" dirty="0" err="1"/>
              <a:t>proteger</a:t>
            </a:r>
            <a:r>
              <a:rPr lang="en-US" sz="600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22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ED6A-28FE-F643-A3FF-855D4242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highlight>
                  <a:srgbClr val="000000"/>
                </a:highlight>
              </a:rPr>
              <a:t>1. </a:t>
            </a:r>
            <a:r>
              <a:rPr lang="en-US" sz="5400" b="1" dirty="0" err="1">
                <a:solidFill>
                  <a:srgbClr val="FFFFFF"/>
                </a:solidFill>
                <a:highlight>
                  <a:srgbClr val="000000"/>
                </a:highlight>
              </a:rPr>
              <a:t>Ative</a:t>
            </a:r>
            <a:r>
              <a:rPr lang="en-US" sz="5400" b="1" dirty="0">
                <a:solidFill>
                  <a:srgbClr val="FFFFFF"/>
                </a:solidFill>
                <a:highlight>
                  <a:srgbClr val="000000"/>
                </a:highlight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highlight>
                  <a:srgbClr val="000000"/>
                </a:highlight>
              </a:rPr>
              <a:t>conta</a:t>
            </a:r>
            <a:r>
              <a:rPr lang="en-US" sz="5400" b="1" dirty="0">
                <a:solidFill>
                  <a:srgbClr val="FFFFFF"/>
                </a:solidFill>
                <a:highlight>
                  <a:srgbClr val="000000"/>
                </a:highlight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highlight>
                  <a:srgbClr val="000000"/>
                </a:highlight>
              </a:rPr>
              <a:t>privada</a:t>
            </a:r>
            <a:endParaRPr lang="en-US" sz="5400" b="1" dirty="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picture containing ground, person, woman, floor&#10;&#10;Description automatically generated">
            <a:extLst>
              <a:ext uri="{FF2B5EF4-FFF2-40B4-BE49-F238E27FC236}">
                <a16:creationId xmlns:a16="http://schemas.microsoft.com/office/drawing/2014/main" id="{389E07B8-717B-2449-AD07-91BC284E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113" y="2426818"/>
            <a:ext cx="1988824" cy="3997637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2D38BE-3B10-F947-A8CD-D0716D72F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647" y="2426818"/>
            <a:ext cx="454276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18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CE6B6-C915-2442-8FDF-D291BCA1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2. Lista de </a:t>
            </a:r>
            <a:r>
              <a:rPr lang="en-US" sz="4800" b="1" kern="12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melhores</a:t>
            </a:r>
            <a:r>
              <a:rPr lang="en-US" sz="4800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 amigos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FA9B2-A133-4441-B8EF-83C612198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655906"/>
            <a:ext cx="6553545" cy="55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3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CE6B6-C915-2442-8FDF-D291BCA1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3. </a:t>
            </a:r>
            <a:r>
              <a:rPr lang="en-US" sz="4800" b="1" kern="12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Adeus</a:t>
            </a:r>
            <a:r>
              <a:rPr lang="en-US" sz="4800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perfis</a:t>
            </a:r>
            <a:r>
              <a:rPr lang="en-US" sz="4800" b="1" kern="12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falsos</a:t>
            </a:r>
            <a:endParaRPr lang="en-US" sz="4800" b="1" kern="1200" dirty="0">
              <a:solidFill>
                <a:srgbClr val="FFFFFF"/>
              </a:solidFill>
              <a:highlight>
                <a:srgbClr val="0000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DD86E-35AB-E844-8AD0-C72D5ADD9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664098"/>
            <a:ext cx="6553545" cy="55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07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D6D3-D308-5846-8BD9-7A02CC9E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4.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Higiene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cibernético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C3DFD-9F2F-504C-B1A2-281D8A1AA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2209800"/>
            <a:ext cx="97409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9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1D49-33D1-FC48-82AD-E54C0ED1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5.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Verifique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se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sua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senha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de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sempre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foi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vazada</a:t>
            </a:r>
            <a:endParaRPr lang="en-US" sz="4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B8758C-641C-DE4B-A332-DFA43FD67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978"/>
            <a:ext cx="12192000" cy="46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72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F9D35-CD0C-E344-9C2B-CF86FC0F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9FF008-E619-AA4B-B574-6AD774BF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074" y="0"/>
            <a:ext cx="9015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57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446EA281-19F7-7E42-9E59-6A788BDA4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989"/>
            <a:ext cx="12192000" cy="43440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8DA25C-2D90-6A45-B8EC-091D108303EB}"/>
              </a:ext>
            </a:extLst>
          </p:cNvPr>
          <p:cNvSpPr/>
          <p:nvPr/>
        </p:nvSpPr>
        <p:spPr>
          <a:xfrm>
            <a:off x="127000" y="6396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hlinkClick r:id="rId3"/>
              </a:rPr>
              <a:t>https://gauchazh.clicrbs.com.br/colunistas/fabro-boaz-steibel/noticia/2019/08/procura-se-policial-hacker-cjz2s1fvn00iq01qmv3xqyt08.html</a:t>
            </a:r>
            <a:endParaRPr lang="en-US" sz="9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9476AC-A544-7740-A805-CCA14A9E589E}"/>
              </a:ext>
            </a:extLst>
          </p:cNvPr>
          <p:cNvSpPr/>
          <p:nvPr/>
        </p:nvSpPr>
        <p:spPr>
          <a:xfrm>
            <a:off x="127000" y="611933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Promotora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Justiça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do MP-RJ, Bárbara Luiza Coutinho do Nascimento.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5625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city&#13;&#10;&#13;&#10;Description automatically generated">
            <a:extLst>
              <a:ext uri="{FF2B5EF4-FFF2-40B4-BE49-F238E27FC236}">
                <a16:creationId xmlns:a16="http://schemas.microsoft.com/office/drawing/2014/main" id="{2A483D85-852D-9B41-8AEA-0E36F226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631"/>
            <a:ext cx="12432145" cy="725367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809DA61-8BE7-1643-9BCD-A51F063E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403" y="398152"/>
            <a:ext cx="1776484" cy="17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D0D84F9-9619-1946-99DE-54A6248E6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6" r="22937"/>
          <a:stretch/>
        </p:blipFill>
        <p:spPr bwMode="auto">
          <a:xfrm>
            <a:off x="9902186" y="2968911"/>
            <a:ext cx="1892300" cy="17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3614BD-5D0B-BA4D-ACB6-DE20F899A69D}"/>
              </a:ext>
            </a:extLst>
          </p:cNvPr>
          <p:cNvSpPr/>
          <p:nvPr/>
        </p:nvSpPr>
        <p:spPr>
          <a:xfrm>
            <a:off x="9902186" y="2202978"/>
            <a:ext cx="199291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highlight>
                  <a:srgbClr val="000000"/>
                </a:highlight>
              </a:rPr>
              <a:t>@</a:t>
            </a:r>
            <a:r>
              <a:rPr lang="en-US" sz="24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fabrosteibel</a:t>
            </a:r>
            <a:endParaRPr lang="en-US" sz="24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2CBD04-54D9-B74B-8F78-584117FFFA36}"/>
              </a:ext>
            </a:extLst>
          </p:cNvPr>
          <p:cNvSpPr/>
          <p:nvPr/>
        </p:nvSpPr>
        <p:spPr>
          <a:xfrm>
            <a:off x="9973519" y="4793535"/>
            <a:ext cx="185025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Fabro</a:t>
            </a:r>
            <a:r>
              <a:rPr lang="en-US" sz="2400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Steibel</a:t>
            </a:r>
            <a:endParaRPr lang="en-US" sz="24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59AB-449A-024A-8A01-18BD3283F08B}"/>
              </a:ext>
            </a:extLst>
          </p:cNvPr>
          <p:cNvSpPr txBox="1"/>
          <p:nvPr/>
        </p:nvSpPr>
        <p:spPr>
          <a:xfrm>
            <a:off x="848672" y="5869211"/>
            <a:ext cx="11276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Acompanhe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, e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pergunte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! 			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ofabro@itsrio.org</a:t>
            </a:r>
            <a:endParaRPr lang="en-US" sz="4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9757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908E3-DAC7-1544-AC25-8260645B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 O </a:t>
            </a:r>
            <a:r>
              <a:rPr lang="en-US" sz="4100" kern="1200" dirty="0" err="1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Influenciador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O SEU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jornalismo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O hater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lado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O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perfil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falso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O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fim</a:t>
            </a: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4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privacidade</a:t>
            </a:r>
            <a:endParaRPr lang="en-US" sz="4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8266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20CCD-7A23-5642-BC0B-7A11CE06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1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O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jornalismo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SEU</a:t>
            </a:r>
          </a:p>
        </p:txBody>
      </p:sp>
    </p:spTree>
    <p:extLst>
      <p:ext uri="{BB962C8B-B14F-4D97-AF65-F5344CB8AC3E}">
        <p14:creationId xmlns:p14="http://schemas.microsoft.com/office/powerpoint/2010/main" val="293784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BE4F18-D6FC-2E46-90DC-9F99B74D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certo</a:t>
            </a:r>
            <a:r>
              <a:rPr lang="en-US" dirty="0"/>
              <a:t>.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compartilhar</a:t>
            </a:r>
            <a:r>
              <a:rPr lang="en-US" dirty="0"/>
              <a:t> </a:t>
            </a:r>
            <a:r>
              <a:rPr lang="en-US" dirty="0" err="1"/>
              <a:t>notícias</a:t>
            </a:r>
            <a:r>
              <a:rPr lang="en-US" dirty="0"/>
              <a:t> falsas.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vamos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7EF6C-C838-134C-B779-6104B7F8D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8082D-D2AF-1149-8B38-1B2B3B92A4A1}"/>
              </a:ext>
            </a:extLst>
          </p:cNvPr>
          <p:cNvSpPr txBox="1"/>
          <p:nvPr/>
        </p:nvSpPr>
        <p:spPr>
          <a:xfrm>
            <a:off x="2324100" y="302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22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DC84-42F6-E147-A5C5-3BEFE9B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236A9C-13A3-7846-B76B-3B82B120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38150"/>
            <a:ext cx="7620000" cy="59817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C0D704-07CE-134F-B7B9-9E6BCDE392FE}"/>
              </a:ext>
            </a:extLst>
          </p:cNvPr>
          <p:cNvSpPr/>
          <p:nvPr/>
        </p:nvSpPr>
        <p:spPr>
          <a:xfrm>
            <a:off x="2614168" y="646176"/>
            <a:ext cx="3090672" cy="2682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2C2B2C-BDD4-E44A-B909-22B762804727}"/>
              </a:ext>
            </a:extLst>
          </p:cNvPr>
          <p:cNvSpPr/>
          <p:nvPr/>
        </p:nvSpPr>
        <p:spPr>
          <a:xfrm>
            <a:off x="3795268" y="3294888"/>
            <a:ext cx="3090672" cy="2682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6B9514-A011-A043-B42A-1F99D881272B}"/>
              </a:ext>
            </a:extLst>
          </p:cNvPr>
          <p:cNvSpPr/>
          <p:nvPr/>
        </p:nvSpPr>
        <p:spPr>
          <a:xfrm>
            <a:off x="3973068" y="4475988"/>
            <a:ext cx="548132" cy="2682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0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370</Words>
  <Application>Microsoft Macintosh PowerPoint</Application>
  <PresentationFormat>Widescreen</PresentationFormat>
  <Paragraphs>53</Paragraphs>
  <Slides>59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E aí?</vt:lpstr>
      <vt:lpstr>1. O SEU jornalismo 2. O perfil falso 3. O fim da privacidade</vt:lpstr>
      <vt:lpstr>1. O Influenciador 2. O SEU jornalismo 3. O hater ao lado 4. O perfil falso 5. O fim da privacidade</vt:lpstr>
      <vt:lpstr>1 – O jornalismo SEU</vt:lpstr>
      <vt:lpstr>É certo. Você vai compartilhar notícias falsas. Todos vamos. </vt:lpstr>
      <vt:lpstr>PowerPoint Presentation</vt:lpstr>
      <vt:lpstr>Modelo um para muitos</vt:lpstr>
      <vt:lpstr>PowerPoint Presentation</vt:lpstr>
      <vt:lpstr>Modelo engajamento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Como não compartilhar notícias falsas?</vt:lpstr>
      <vt:lpstr>PowerPoint Presentation</vt:lpstr>
      <vt:lpstr>PowerPoint Presentation</vt:lpstr>
      <vt:lpstr>PowerPoint Presentation</vt:lpstr>
      <vt:lpstr>PowerPoint Presentation</vt:lpstr>
      <vt:lpstr>Você utiliza regularmente TODOS esses passos?</vt:lpstr>
      <vt:lpstr>2 – O perfil falso</vt:lpstr>
      <vt:lpstr>Na Internet, bots são atores não-humanos que (em geral) tentam não ser identificados como bots.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O Influenciador 2. O SEU jornalismo 3. O hater ao lado 4. O perfil falso 5. O fim da privacidade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Localização Rotina Preferências  Como se proteger?</vt:lpstr>
      <vt:lpstr>1. Ative conta privada</vt:lpstr>
      <vt:lpstr>2. Lista de melhores amigos</vt:lpstr>
      <vt:lpstr>3. Adeus perfis falsos</vt:lpstr>
      <vt:lpstr>4. Higiene cibernético</vt:lpstr>
      <vt:lpstr>5. Verifique se sua senha de sempre foi vazada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Fabro Steibel</cp:lastModifiedBy>
  <cp:revision>6</cp:revision>
  <dcterms:created xsi:type="dcterms:W3CDTF">2019-05-10T05:56:04Z</dcterms:created>
  <dcterms:modified xsi:type="dcterms:W3CDTF">2019-12-04T10:33:30Z</dcterms:modified>
</cp:coreProperties>
</file>