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5"/>
  </p:notesMasterIdLst>
  <p:sldIdLst>
    <p:sldId id="256" r:id="rId5"/>
    <p:sldId id="257" r:id="rId6"/>
    <p:sldId id="258" r:id="rId7"/>
    <p:sldId id="28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87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onstantia" pitchFamily="1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onstantia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672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48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7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82291345-F051-46B0-B44E-C276630338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88586D-9956-4993-97BD-5677BEA5D40F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75C98AE-97A0-48B2-9E30-AFE2342EB11E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1F78FEC-D264-4D36-8704-6752CDD8FD48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BC94CFC-B5C5-415C-A393-49AADF5EC87D}" type="slidenum">
              <a:rPr lang="pt-BR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5847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1BD075-D770-49E6-A962-CE580B2F430C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8EFDFE4-1464-4543-98E3-B658D18FB012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ECE441-490C-4D8C-8F8B-5CCEEA871944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FA5B77-F9DE-4263-AEBD-6A5333F218C9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E6EE58-2E02-42A7-8848-D6944B608CE8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B48E5C-7AC7-49EC-B302-713565F0A1C9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282143-D0B2-4CED-99DD-95286B2B6AA8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DB6DD0-03A2-4B47-9AE1-DE1D788A847A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A2CF78-9D93-4703-9140-4A738CB82B04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7C03FF9-53D2-43A9-BE34-F84E6F0B861B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93786A-E40B-4EA5-BE53-8F7EEF7258AD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0A24A1-18D1-4C31-BDD8-40FAF89F6FF4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2010D9-0A2D-4908-A5BA-E6D364D52B21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E18696-40CB-4A44-BABC-BE30022BE224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3157A6-4468-42EB-B7A0-95B38D3D1AB2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8C77806-D81E-4061-9681-6CEF1F6C7F49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311C2D-E9DF-4F5B-971B-8FE83CD5C783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349D64-79B2-4DCA-B493-389A14DA1D74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C5FA23-FE65-4A0E-8E61-C3E9A7FF5F84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EE0A182-11EE-462F-A5C8-8E12F96BD1E2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D627FD-6D98-46CE-8F4D-CA3EC18F5E52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8CE78C3-7E98-4731-9E2D-B89FB8BE44AF}" type="slidenum">
              <a:rPr lang="pt-BR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t-BR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6871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599CAE1-AC62-459F-9254-1EDE4BCEA14C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7D01E3-8E85-4317-87E6-00545E7E2CCD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9170AC-3BCE-4A12-A8ED-432EE598B645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A43BD7-A019-445F-8C94-65F3A2C8B0C7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607230-8731-481E-B809-A1E2E91B5456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454D572-2B3D-41A9-9865-54E2F1955EE5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805CA82-D723-4C9F-AC9E-2C354CED902D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6845AC4-AE08-42CD-AAC7-DA3F44F91B62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317096-7C6E-4B83-914D-20081110F2D4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941DA1-D64A-4215-BE4F-D210E91C4EF6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6646C14-446F-4C4C-B70F-183018FD9E5B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61F7E7-CD35-40B6-B67C-CAB83512E447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75EEE7-1645-4BE8-8F50-9CE84554B931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B466507-B780-4159-A722-01D9FD2772CE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CBEAAA-21A5-40C0-A6C9-46384A3FEBD6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AAC6EF-89E7-4A31-8603-608F04C38720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6EE121-CF64-4023-8A65-C94B93D5BB3D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36A7AA-1864-44C3-8781-49A25A50849C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D63212-098C-43D6-ACC6-5638FF5350D5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B452D77-FEA8-4CB7-B5CA-8D59B0EC70D1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3AC1AD-5612-4B42-A8DF-0E45C7329CDE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11E756-EDD9-4F85-A1F3-EC0306BF0BB7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8659DF-01BF-4747-9EE8-73581CD89132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625F0F3-D07F-41F9-8145-D871177FDFE6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63F3989-C693-46DA-97D9-D663B61D0C2D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1A0EF89-B38E-4DD0-8E7A-6982C1B1E3F5}" type="slidenum">
              <a:rPr lang="pt-BR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DCB739-4F78-4F67-9EFB-1BD0BB130C38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68B15B3-F33E-4C35-AE7C-6574C099A106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9F5BDB4-C0C6-4154-8531-5C1FBAD7C232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7AC23B1-1C48-45D3-8D9B-43AEBA48813A}" type="slidenum">
              <a:rPr lang="pt-BR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t-BR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8919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FF79A1-1895-4A87-8265-21B554C527B6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6904B3F-0AFE-4CCE-B370-E569167F37BE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729802-2F91-4D60-8C8F-E7C7FD04A8DA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797C41-60D0-47F9-B0C0-CFA370EC7912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C00D13-98A6-43B0-83AE-3054558F8DB1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5B3FA7-0284-4932-AA8A-4AC57790DBF3}" type="slidenum">
              <a:rPr lang="pt-BR" sz="12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t-BR" sz="1200">
              <a:solidFill>
                <a:srgbClr val="000000"/>
              </a:solidFill>
              <a:latin typeface="Times New Roman" pitchFamily="16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0967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B295310-5D93-4617-B417-7CDE2E15E28F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3DF0E3B-7F36-41D8-A5A0-49723622DF8B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62D96EC-C7C6-4BEF-A3E9-1EC63205B59B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3F2DF25-6088-4749-80BC-C6BBA5DEE09C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AF5BA9-CA9F-4298-8852-EA1AE69DA8D2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9F8CAA2-57D8-4AC0-ABCF-73A52D3CDBFF}" type="slidenum">
              <a:rPr lang="pt-BR" sz="1200">
                <a:solidFill>
                  <a:srgbClr val="000000"/>
                </a:solidFill>
                <a:latin typeface="Calibri" pitchFamily="32" charset="0"/>
                <a:ea typeface="Lucida Sans Unicode" pitchFamily="32" charset="0"/>
                <a:cs typeface="Lucida Sans Unicode" pitchFamily="32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t-BR" sz="1200">
              <a:solidFill>
                <a:srgbClr val="000000"/>
              </a:solidFill>
              <a:latin typeface="Calibri" pitchFamily="32" charset="0"/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ea typeface="Lucida Sans Unicode" pitchFamily="32" charset="0"/>
              <a:cs typeface="Lucida Sans Unicode" pitchFamily="32" charset="0"/>
            </a:endParaRP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1117-E954-4F2C-83F1-D7AF9A999F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11B1B-A03D-432A-9C9C-BC53A62919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69875"/>
            <a:ext cx="2055813" cy="60499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6625" cy="60499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BD08-7BFD-43D8-A70C-C80FFD7F2A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EC31C-BE28-44F3-87A0-18FC996170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F098-3FCB-4E38-988D-5DFC6FE211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3D67-BAD6-4E72-85AB-2B7ABF9E40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F77B9-7A94-43AD-9CAF-3382DAF4A4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FF243-3475-4ADD-A235-736C78ACBC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B836E-F2A0-4744-B29B-3AB4C47BE1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4161-BAC3-49D4-A93E-436CEEBEE9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73E2-CAB4-4502-B8A9-18BC647C71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87B45-98B0-465F-A015-7A84E808D7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2979-8370-49F0-920F-150D4A9D9B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FBB2-449D-4610-8BD9-1FC87C6C8E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69875"/>
            <a:ext cx="2055813" cy="60499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6625" cy="60499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92CA-1B57-4D6C-BC07-7E7EAB7867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6E3E-6559-4AAD-ACB7-D9DF418F81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0C99E-393F-4E3B-8E8B-8C4754115A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39039-1647-4CC8-978C-4A09E50808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24E4-0963-4B0F-B7A6-0037A6C965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52BF5-8A4F-4A96-A65F-34E42BEBB6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9C2F-2169-4768-9FBA-26206E367C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78BA-5CAD-47D6-A4C0-CA1A07D161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0437-EE13-46F3-998C-A99D3EE84E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5BC2F-D2D0-476D-A30C-6413A65BEF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28E4-C86D-4C51-A531-DE7407C720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51257-FF2F-483F-B9FC-4D5A22D3FC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69875"/>
            <a:ext cx="2055813" cy="60499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6625" cy="60499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E0F4-BD7A-4D4D-858C-AF0D767764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517EF-63B5-4997-AA1F-2CC04A2F78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069BF-32AF-4B39-BFBE-0EF0DA42B9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FA2E0-6A5A-4331-A010-6D757A79D2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04237-F77B-4259-AE89-458C821EBF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F1D87-6793-4441-B717-5AE700949B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7ED4-BD70-43DD-A594-43789C4073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54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935163"/>
            <a:ext cx="403701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DC55-0B7B-436A-8773-9310E7E88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738E-D1DC-4CB8-990B-45C44D398D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C7C23-9288-47EF-9E24-40A4D8AA79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74D4-C3AB-4560-837A-A15A2ACF88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4F3D-7026-4E34-AD28-B3F88F53B5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69875"/>
            <a:ext cx="2055813" cy="60499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9875"/>
            <a:ext cx="6016625" cy="60499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B9A20-2EF5-49C3-8EA2-B7B1220076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3358-5F11-4359-81FE-50F326073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E60F-5280-4D28-A565-146740662D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DE4CE-50C8-461C-B0DD-83CE6DB0DC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1975-1712-4D28-BE58-42DC743FBE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106FA-AD9F-4B68-BBA9-2A761CCB1B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6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6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7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9875"/>
            <a:ext cx="8224838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BDA926CC-24B7-492E-B820-586AF09B70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6153" name="Group 8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6154" name="Group 9"/>
            <p:cNvGrpSpPr>
              <a:grpSpLocks/>
            </p:cNvGrpSpPr>
            <p:nvPr/>
          </p:nvGrpSpPr>
          <p:grpSpPr bwMode="auto">
            <a:xfrm>
              <a:off x="-12" y="128"/>
              <a:ext cx="5769" cy="406"/>
              <a:chOff x="-12" y="128"/>
              <a:chExt cx="5769" cy="406"/>
            </a:xfrm>
          </p:grpSpPr>
          <p:pic>
            <p:nvPicPr>
              <p:cNvPr id="6158" name="Picture 1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20000">
                <a:off x="-12" y="301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155" name="Group 12"/>
            <p:cNvGrpSpPr>
              <a:grpSpLocks/>
            </p:cNvGrpSpPr>
            <p:nvPr/>
          </p:nvGrpSpPr>
          <p:grpSpPr bwMode="auto">
            <a:xfrm>
              <a:off x="-12" y="156"/>
              <a:ext cx="5781" cy="354"/>
              <a:chOff x="-12" y="156"/>
              <a:chExt cx="5781" cy="354"/>
            </a:xfrm>
          </p:grpSpPr>
          <p:pic>
            <p:nvPicPr>
              <p:cNvPr id="6156" name="Picture 1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56"/>
                <a:ext cx="5772" cy="3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20000">
                <a:off x="-12" y="329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6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6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7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7178" name="Group 4"/>
            <p:cNvGrpSpPr>
              <a:grpSpLocks/>
            </p:cNvGrpSpPr>
            <p:nvPr/>
          </p:nvGrpSpPr>
          <p:grpSpPr bwMode="auto">
            <a:xfrm>
              <a:off x="-12" y="128"/>
              <a:ext cx="5769" cy="406"/>
              <a:chOff x="-12" y="128"/>
              <a:chExt cx="5769" cy="406"/>
            </a:xfrm>
          </p:grpSpPr>
          <p:pic>
            <p:nvPicPr>
              <p:cNvPr id="7182" name="Picture 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1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179" name="Group 7"/>
            <p:cNvGrpSpPr>
              <a:grpSpLocks/>
            </p:cNvGrpSpPr>
            <p:nvPr/>
          </p:nvGrpSpPr>
          <p:grpSpPr bwMode="auto">
            <a:xfrm>
              <a:off x="-12" y="156"/>
              <a:ext cx="5781" cy="354"/>
              <a:chOff x="-12" y="156"/>
              <a:chExt cx="5781" cy="354"/>
            </a:xfrm>
          </p:grpSpPr>
          <p:pic>
            <p:nvPicPr>
              <p:cNvPr id="7180" name="Picture 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56"/>
                <a:ext cx="5772" cy="3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29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717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9875"/>
            <a:ext cx="8224838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717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D67952C-2453-4965-AA3A-943EC7BCDA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6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6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7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8202" name="Group 4"/>
            <p:cNvGrpSpPr>
              <a:grpSpLocks/>
            </p:cNvGrpSpPr>
            <p:nvPr/>
          </p:nvGrpSpPr>
          <p:grpSpPr bwMode="auto">
            <a:xfrm>
              <a:off x="-12" y="128"/>
              <a:ext cx="5769" cy="406"/>
              <a:chOff x="-12" y="128"/>
              <a:chExt cx="5769" cy="406"/>
            </a:xfrm>
          </p:grpSpPr>
          <p:pic>
            <p:nvPicPr>
              <p:cNvPr id="8206" name="Picture 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" y="128"/>
                <a:ext cx="5756" cy="4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2" y="301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8203" name="Group 7"/>
            <p:cNvGrpSpPr>
              <a:grpSpLocks/>
            </p:cNvGrpSpPr>
            <p:nvPr/>
          </p:nvGrpSpPr>
          <p:grpSpPr bwMode="auto">
            <a:xfrm>
              <a:off x="-12" y="156"/>
              <a:ext cx="5781" cy="354"/>
              <a:chOff x="-12" y="156"/>
              <a:chExt cx="5781" cy="354"/>
            </a:xfrm>
          </p:grpSpPr>
          <p:pic>
            <p:nvPicPr>
              <p:cNvPr id="8204" name="Picture 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56"/>
                <a:ext cx="5772" cy="3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2" y="329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819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9875"/>
            <a:ext cx="8224838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819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72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D1EAEE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F08D119-B047-43A6-831F-B06F31E60E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DBF5F9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/>
          <p:cNvSpPr>
            <a:spLocks noChangeArrowheads="1"/>
          </p:cNvSpPr>
          <p:nvPr/>
        </p:nvSpPr>
        <p:spPr bwMode="auto">
          <a:xfrm rot="420000" flipV="1">
            <a:off x="3163888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w 5257800"/>
              <a:gd name="T9" fmla="*/ 0 h 4114800"/>
              <a:gd name="T10" fmla="*/ 5182784 w 5257800"/>
              <a:gd name="T11" fmla="*/ 411480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round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420000" flipV="1">
            <a:off x="7999413" y="5359400"/>
            <a:ext cx="155575" cy="155575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099" name="Freeform 3"/>
          <p:cNvSpPr>
            <a:spLocks noChangeArrowheads="1"/>
          </p:cNvSpPr>
          <p:nvPr/>
        </p:nvSpPr>
        <p:spPr bwMode="auto">
          <a:xfrm flipV="1">
            <a:off x="-9525" y="5815013"/>
            <a:ext cx="9163050" cy="1041400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6 w 5772"/>
              <a:gd name="T5" fmla="*/ 582612 h 656"/>
              <a:gd name="T6" fmla="*/ 9153525 w 5772"/>
              <a:gd name="T7" fmla="*/ 87312 h 656"/>
              <a:gd name="T8" fmla="*/ 9163050 w 5772"/>
              <a:gd name="T9" fmla="*/ 338137 h 656"/>
              <a:gd name="T10" fmla="*/ 6829426 w 5772"/>
              <a:gd name="T11" fmla="*/ 696912 h 656"/>
              <a:gd name="T12" fmla="*/ 2362200 w 5772"/>
              <a:gd name="T13" fmla="*/ 319087 h 656"/>
              <a:gd name="T14" fmla="*/ 0 w 5772"/>
              <a:gd name="T15" fmla="*/ 1041400 h 656"/>
              <a:gd name="T16" fmla="*/ 9525 w 5772"/>
              <a:gd name="T17" fmla="*/ 3175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00" name="Freeform 4"/>
          <p:cNvSpPr>
            <a:spLocks noChangeArrowheads="1"/>
          </p:cNvSpPr>
          <p:nvPr/>
        </p:nvSpPr>
        <p:spPr bwMode="auto">
          <a:xfrm flipV="1">
            <a:off x="4381500" y="6218238"/>
            <a:ext cx="4762500" cy="638175"/>
          </a:xfrm>
          <a:custGeom>
            <a:avLst/>
            <a:gdLst>
              <a:gd name="T0" fmla="*/ 0 w 3000"/>
              <a:gd name="T1" fmla="*/ 0 h 595"/>
              <a:gd name="T2" fmla="*/ 2647950 w 3000"/>
              <a:gd name="T3" fmla="*/ 604926 h 595"/>
              <a:gd name="T4" fmla="*/ 4762500 w 3000"/>
              <a:gd name="T5" fmla="*/ 199497 h 595"/>
              <a:gd name="T6" fmla="*/ 4762500 w 3000"/>
              <a:gd name="T7" fmla="*/ 6435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9875"/>
            <a:ext cx="8224838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4838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67000" y="6354763"/>
            <a:ext cx="33528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077200" y="6356350"/>
            <a:ext cx="604838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rgbClr val="045C75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A84527E-D4A5-4734-96BC-56C168353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04617B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30.xml"/><Relationship Id="rId18" Type="http://schemas.openxmlformats.org/officeDocument/2006/relationships/slide" Target="slide22.xml"/><Relationship Id="rId26" Type="http://schemas.openxmlformats.org/officeDocument/2006/relationships/image" Target="../media/image33.png"/><Relationship Id="rId3" Type="http://schemas.openxmlformats.org/officeDocument/2006/relationships/image" Target="../media/image14.jpeg"/><Relationship Id="rId21" Type="http://schemas.openxmlformats.org/officeDocument/2006/relationships/image" Target="../media/image2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6.png"/><Relationship Id="rId20" Type="http://schemas.openxmlformats.org/officeDocument/2006/relationships/slide" Target="slide28.xml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slide" Target="slide29.xml"/><Relationship Id="rId28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4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Planilha_do_Microsoft_Office_Excel_97-20031.xls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Planilha_do_Microsoft_Office_Excel_97-20032.xls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2584450"/>
            <a:ext cx="8328025" cy="317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960563" y="273050"/>
            <a:ext cx="6726237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7F7F7F"/>
                </a:solidFill>
              </a:rPr>
              <a:t>PODER JUDICIÁRIO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>
                <a:solidFill>
                  <a:srgbClr val="7F7F7F"/>
                </a:solidFill>
              </a:rPr>
              <a:t>JUSTIÇA DO TRABALHO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 b="1">
                <a:solidFill>
                  <a:srgbClr val="7F7F7F"/>
                </a:solidFill>
              </a:rPr>
              <a:t>TRIBUNAL REGIONAL DO TRABALHO DA 13ª REGIÃO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327025"/>
            <a:ext cx="1111250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208962" cy="542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900" b="1" u="sng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900" b="1" u="sng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900" b="1" u="sng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900" b="1" u="sng">
                <a:solidFill>
                  <a:srgbClr val="000000"/>
                </a:solidFill>
              </a:rPr>
              <a:t>PLANEJAMENTO ESTRATÉGICO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900" b="1" u="sng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900" b="1" u="sng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</a:rPr>
              <a:t>Oficina para Desdobramento e Alinhamento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</a:rPr>
              <a:t>do Planejamento Estratégico Institucional - 2010/2014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4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</a:rPr>
              <a:t>Varas do Trabalho do Interior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>
                <a:solidFill>
                  <a:srgbClr val="000000"/>
                </a:solidFill>
              </a:rPr>
              <a:t>abril/2012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500" b="1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00000"/>
                </a:solidFill>
              </a:rPr>
              <a:t>Assessoria de Gestão Estratégica – AGE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-6350"/>
            <a:ext cx="6261100" cy="668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3850" y="1700213"/>
            <a:ext cx="2663825" cy="3506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FFFF00"/>
                </a:solidFill>
              </a:rPr>
              <a:t>Essas perspectivas se ajudam mutuamente e produzem um efeito cascata de causa e efeito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071563"/>
            <a:ext cx="7529513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42875" y="5932488"/>
            <a:ext cx="88582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pt-BR" sz="1400" b="1">
                <a:solidFill>
                  <a:srgbClr val="000000"/>
                </a:solidFill>
                <a:latin typeface="Arial" charset="0"/>
                <a:cs typeface="Calibri" pitchFamily="32" charset="0"/>
              </a:rPr>
              <a:t>	As perspectivas se relacionam com os objetivos estratégicos, formando uma relação de causa e efeito que indica o caminho a ser seguido em busca de resultados positivos, levando à realização da Visão.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900113" y="836613"/>
            <a:ext cx="72151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2060"/>
                </a:solidFill>
              </a:rPr>
              <a:t>Dimensões  do BSC – relações de causa e efeito: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 rot="10800000">
            <a:off x="1408113" y="774700"/>
            <a:ext cx="576262" cy="5903913"/>
          </a:xfrm>
          <a:prstGeom prst="upArrow">
            <a:avLst>
              <a:gd name="adj1" fmla="val 45463"/>
              <a:gd name="adj2" fmla="val 49993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2700338" y="4365625"/>
            <a:ext cx="2303462" cy="1008063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2700338" y="5589588"/>
            <a:ext cx="2303462" cy="1008062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2700338" y="3141663"/>
            <a:ext cx="2303462" cy="1008062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2700338" y="1916113"/>
            <a:ext cx="2303462" cy="1008062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2700338" y="692150"/>
            <a:ext cx="2303462" cy="1008063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843213" y="908050"/>
            <a:ext cx="18732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00"/>
                </a:solidFill>
              </a:rPr>
              <a:t>MAPA ESTRATÉGICO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43213" y="2060575"/>
            <a:ext cx="187325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00"/>
                </a:solidFill>
              </a:rPr>
              <a:t>OBJETIVOS ESTRATÉGICOS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916238" y="3500438"/>
            <a:ext cx="18002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00"/>
                </a:solidFill>
              </a:rPr>
              <a:t>INDICADORES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987675" y="4652963"/>
            <a:ext cx="16557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00"/>
                </a:solidFill>
              </a:rPr>
              <a:t>METAS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87675" y="5805488"/>
            <a:ext cx="1655763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00"/>
                </a:solidFill>
              </a:rPr>
              <a:t>PLANOS DE AÇÃO</a:t>
            </a:r>
          </a:p>
        </p:txBody>
      </p:sp>
      <p:sp>
        <p:nvSpPr>
          <p:cNvPr id="21517" name="AutoShape 12"/>
          <p:cNvSpPr>
            <a:spLocks noChangeArrowheads="1"/>
          </p:cNvSpPr>
          <p:nvPr/>
        </p:nvSpPr>
        <p:spPr bwMode="auto">
          <a:xfrm rot="5400000">
            <a:off x="6581776" y="-366713"/>
            <a:ext cx="1255712" cy="3097213"/>
          </a:xfrm>
          <a:prstGeom prst="wedgeRectCallout">
            <a:avLst>
              <a:gd name="adj1" fmla="val -17736"/>
              <a:gd name="adj2" fmla="val 68032"/>
            </a:avLst>
          </a:prstGeom>
          <a:solidFill>
            <a:srgbClr val="F7EA89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8" name="AutoShape 13"/>
          <p:cNvSpPr>
            <a:spLocks noChangeArrowheads="1"/>
          </p:cNvSpPr>
          <p:nvPr/>
        </p:nvSpPr>
        <p:spPr bwMode="auto">
          <a:xfrm rot="5400000">
            <a:off x="6612731" y="3342482"/>
            <a:ext cx="1112837" cy="3168650"/>
          </a:xfrm>
          <a:prstGeom prst="wedgeRectCallout">
            <a:avLst>
              <a:gd name="adj1" fmla="val -17736"/>
              <a:gd name="adj2" fmla="val 68032"/>
            </a:avLst>
          </a:prstGeom>
          <a:solidFill>
            <a:srgbClr val="F7EA89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19" name="AutoShape 14"/>
          <p:cNvSpPr>
            <a:spLocks noChangeArrowheads="1"/>
          </p:cNvSpPr>
          <p:nvPr/>
        </p:nvSpPr>
        <p:spPr bwMode="auto">
          <a:xfrm rot="5400000">
            <a:off x="6612731" y="892969"/>
            <a:ext cx="1112838" cy="3168650"/>
          </a:xfrm>
          <a:prstGeom prst="wedgeRectCallout">
            <a:avLst>
              <a:gd name="adj1" fmla="val -17736"/>
              <a:gd name="adj2" fmla="val 68032"/>
            </a:avLst>
          </a:prstGeom>
          <a:solidFill>
            <a:srgbClr val="F7EA89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0" name="AutoShape 15"/>
          <p:cNvSpPr>
            <a:spLocks noChangeArrowheads="1"/>
          </p:cNvSpPr>
          <p:nvPr/>
        </p:nvSpPr>
        <p:spPr bwMode="auto">
          <a:xfrm rot="5400000">
            <a:off x="6612731" y="2118519"/>
            <a:ext cx="1112838" cy="3168650"/>
          </a:xfrm>
          <a:prstGeom prst="wedgeRectCallout">
            <a:avLst>
              <a:gd name="adj1" fmla="val -17736"/>
              <a:gd name="adj2" fmla="val 68032"/>
            </a:avLst>
          </a:prstGeom>
          <a:solidFill>
            <a:srgbClr val="F7EA89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21" name="AutoShape 16"/>
          <p:cNvSpPr>
            <a:spLocks noChangeArrowheads="1"/>
          </p:cNvSpPr>
          <p:nvPr/>
        </p:nvSpPr>
        <p:spPr bwMode="auto">
          <a:xfrm rot="5400000">
            <a:off x="6629400" y="4549775"/>
            <a:ext cx="1079500" cy="3168650"/>
          </a:xfrm>
          <a:prstGeom prst="wedgeRectCallout">
            <a:avLst>
              <a:gd name="adj1" fmla="val -17736"/>
              <a:gd name="adj2" fmla="val 68032"/>
            </a:avLst>
          </a:prstGeom>
          <a:solidFill>
            <a:srgbClr val="F7EA89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724525" y="692150"/>
            <a:ext cx="3024188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</a:rPr>
              <a:t>Descreve a estratégia da instituição, por meio de objetivos relacionados entre si e distribuídos em três perspectivas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5651500" y="2060575"/>
            <a:ext cx="3024188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</a:rPr>
              <a:t>Descrevem o que deve ser alcançado e o que é crítico para o sucesso da organização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651500" y="3284538"/>
            <a:ext cx="3024188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</a:rPr>
              <a:t>Definem como será medido e acompanhado o alcance de cada objetivo estratégico.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651500" y="4652963"/>
            <a:ext cx="302418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</a:rPr>
              <a:t>Definem o nível de desempenho ou a taxa de melhoria a ser alcançada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795963" y="5732463"/>
            <a:ext cx="3024187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000000"/>
                </a:solidFill>
              </a:rPr>
              <a:t>Programas básicos de ação que são necessários para o alcance dos objetivos estratégicos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 l="613" t="16403" r="3531"/>
          <a:stretch>
            <a:fillRect/>
          </a:stretch>
        </p:blipFill>
        <p:spPr bwMode="auto">
          <a:xfrm>
            <a:off x="357188" y="1214438"/>
            <a:ext cx="8143875" cy="541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28600" y="6019800"/>
            <a:ext cx="8686800" cy="8382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33400" y="1371600"/>
            <a:ext cx="785177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533400" y="3228975"/>
            <a:ext cx="785495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620125" cy="646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661025"/>
            <a:ext cx="1438275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5661025"/>
            <a:ext cx="14478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5661025"/>
            <a:ext cx="1419225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5661025"/>
            <a:ext cx="14478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5661025"/>
            <a:ext cx="1476375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913" y="4292600"/>
            <a:ext cx="1704975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8400" y="4292600"/>
            <a:ext cx="127635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263" y="4292600"/>
            <a:ext cx="146685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588" y="4292600"/>
            <a:ext cx="1333500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5" name="Picture 1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088" y="3141663"/>
            <a:ext cx="146685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59113" y="3141663"/>
            <a:ext cx="1495425" cy="72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64163" y="3141663"/>
            <a:ext cx="1457325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48488" y="3141663"/>
            <a:ext cx="149542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49" name="Picture 17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9750" y="1916113"/>
            <a:ext cx="1314450" cy="69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0" name="Picture 18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79613" y="1916113"/>
            <a:ext cx="14287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08400" y="1844675"/>
            <a:ext cx="123825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2" name="Picture 20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76825" y="1844675"/>
            <a:ext cx="11811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04025" y="1916113"/>
            <a:ext cx="161925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75" name="Picture 2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50825" y="476250"/>
            <a:ext cx="2524125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76" name="Picture 2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771775" y="476250"/>
            <a:ext cx="2676525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6" name="Picture 2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50825" y="476250"/>
            <a:ext cx="2543175" cy="86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771775" y="476250"/>
            <a:ext cx="268605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611188" y="1916113"/>
            <a:ext cx="1223962" cy="72072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2051050" y="1916113"/>
            <a:ext cx="1225550" cy="72072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5076825" y="1844675"/>
            <a:ext cx="1223963" cy="72072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971550" y="3068638"/>
            <a:ext cx="1223963" cy="720725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38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49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60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65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70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75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85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90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9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00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0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1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8459" grpId="0" animBg="1"/>
      <p:bldP spid="18460" grpId="0" animBg="1"/>
      <p:bldP spid="184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692150"/>
            <a:ext cx="1150938" cy="8350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2368550" y="711200"/>
            <a:ext cx="6288088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00"/>
                </a:solidFill>
                <a:latin typeface="Candara" pitchFamily="32" charset="0"/>
                <a:cs typeface="Times New Roman" pitchFamily="16" charset="0"/>
              </a:rPr>
              <a:t>DESDOBRAMENTO DO PLANEJAMENTO ESTRATÉGICO – TRT13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00"/>
                </a:solidFill>
                <a:latin typeface="Candara" pitchFamily="32" charset="0"/>
                <a:cs typeface="Times New Roman" pitchFamily="16" charset="0"/>
              </a:rPr>
              <a:t>MAPA DE CONTRIBUIÇÃO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00"/>
                </a:solidFill>
                <a:latin typeface="Candara" pitchFamily="32" charset="0"/>
                <a:cs typeface="Times New Roman" pitchFamily="16" charset="0"/>
              </a:rPr>
              <a:t>Unidade: Vara do Trabalho </a:t>
            </a:r>
          </a:p>
        </p:txBody>
      </p:sp>
      <p:graphicFrame>
        <p:nvGraphicFramePr>
          <p:cNvPr id="1026" name="Object 233"/>
          <p:cNvGraphicFramePr>
            <a:graphicFrameLocks noChangeAspect="1"/>
          </p:cNvGraphicFramePr>
          <p:nvPr/>
        </p:nvGraphicFramePr>
        <p:xfrm>
          <a:off x="788988" y="1557338"/>
          <a:ext cx="7383462" cy="5064125"/>
        </p:xfrm>
        <a:graphic>
          <a:graphicData uri="http://schemas.openxmlformats.org/presentationml/2006/ole">
            <p:oleObj spid="_x0000_s1026" name="Acrobat Document" r:id="rId5" imgW="10703880" imgH="7550280" progId="AcroExch.Document.7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3850" y="5805488"/>
            <a:ext cx="8280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000000"/>
                </a:solidFill>
              </a:rPr>
              <a:t>Fonte: SUAP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250825" y="2852738"/>
          <a:ext cx="8570913" cy="2637350"/>
        </p:xfrm>
        <a:graphic>
          <a:graphicData uri="http://schemas.openxmlformats.org/drawingml/2006/table">
            <a:tbl>
              <a:tblPr/>
              <a:tblGrid>
                <a:gridCol w="2592388"/>
                <a:gridCol w="1801812"/>
                <a:gridCol w="1401763"/>
                <a:gridCol w="1306512"/>
                <a:gridCol w="1468438"/>
              </a:tblGrid>
              <a:tr h="366713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6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FASES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2011</a:t>
                      </a:r>
                    </a:p>
                  </a:txBody>
                  <a:tcPr marL="90000" marR="90000" marT="46800" marB="46800" horzOverflow="overflow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jan/fev 2012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10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APURADA NA CORREIÇÃO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META DO PE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APURADO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META DO PE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CONHECIMENTO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itchFamily="32" charset="0"/>
                          <a:cs typeface="Lucida Sans Unicode" pitchFamily="32" charset="0"/>
                        </a:rPr>
                        <a:t>14,34%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pitchFamily="32" charset="0"/>
                          <a:cs typeface="Lucida Sans Unicode" pitchFamily="32" charset="0"/>
                        </a:rPr>
                        <a:t>32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latin typeface="+mn-lt"/>
                        </a:rPr>
                        <a:t>68,44</a:t>
                      </a:r>
                      <a:r>
                        <a:rPr lang="pt-BR" sz="1800" b="0" i="0" u="none" strike="noStrike" dirty="0" smtClean="0">
                          <a:latin typeface="+mn-lt"/>
                        </a:rPr>
                        <a:t>%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latin typeface="+mn-lt"/>
                      </a:endParaRPr>
                    </a:p>
                  </a:txBody>
                  <a:tcPr marL="7620" marR="7620" marT="7620" marB="0" anchor="b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pitchFamily="32" charset="0"/>
                          <a:cs typeface="Lucida Sans Unicode" pitchFamily="32" charset="0"/>
                        </a:rPr>
                        <a:t>28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ea typeface="Lucida Sans Unicode" pitchFamily="32" charset="0"/>
                          <a:cs typeface="Lucida Sans Unicode" pitchFamily="32" charset="0"/>
                        </a:rPr>
                        <a:t>EXECUÇÃO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6" charset="0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Lucida Sans Unicode" pitchFamily="32" charset="0"/>
                          <a:cs typeface="Lucida Sans Unicode" pitchFamily="32" charset="0"/>
                        </a:rPr>
                        <a:t>76,72%</a:t>
                      </a: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Lucida Sans Unicode" pitchFamily="32" charset="0"/>
                        <a:cs typeface="Lucida Sans Unicode" pitchFamily="32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pitchFamily="32" charset="0"/>
                          <a:cs typeface="Lucida Sans Unicode" pitchFamily="32" charset="0"/>
                        </a:rPr>
                        <a:t>55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latin typeface="+mn-lt"/>
                        </a:rPr>
                        <a:t>89,83</a:t>
                      </a:r>
                      <a:r>
                        <a:rPr lang="pt-BR" sz="1800" b="0" i="0" u="none" strike="noStrike" dirty="0" smtClean="0">
                          <a:latin typeface="+mn-lt"/>
                        </a:rPr>
                        <a:t>%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latin typeface="+mn-lt"/>
                      </a:endParaRPr>
                    </a:p>
                  </a:txBody>
                  <a:tcPr marL="7620" marR="7620" marT="7620" marB="0" anchor="b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Lucida Sans Unicode" pitchFamily="32" charset="0"/>
                        <a:cs typeface="Lucida Sans Unicode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Lucida Sans Unicode" pitchFamily="32" charset="0"/>
                          <a:cs typeface="Lucida Sans Unicode" pitchFamily="32" charset="0"/>
                        </a:rPr>
                        <a:t>50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65" name="Retângulo 64"/>
          <p:cNvSpPr/>
          <p:nvPr/>
        </p:nvSpPr>
        <p:spPr>
          <a:xfrm>
            <a:off x="939770" y="1340768"/>
            <a:ext cx="709091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Vara do Trabalho de </a:t>
            </a:r>
            <a:r>
              <a:rPr lang="pt-B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Patos</a:t>
            </a:r>
          </a:p>
          <a:p>
            <a:pPr algn="ctr">
              <a:defRPr/>
            </a:pPr>
            <a:r>
              <a:rPr lang="pt-BR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Taxas </a:t>
            </a: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Congestionamento (%)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G:\TRT AGE\Vts Monteiro, Itaporanga e Patos\Intranet Página Inic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Elipse 2"/>
          <p:cNvSpPr>
            <a:spLocks noChangeArrowheads="1"/>
          </p:cNvSpPr>
          <p:nvPr/>
        </p:nvSpPr>
        <p:spPr bwMode="auto">
          <a:xfrm>
            <a:off x="1042988" y="4508500"/>
            <a:ext cx="1008062" cy="3603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4.bp.blogspot.com/_7QQVX4RRAAY/S2_eV0eLjjI/AAAAAAAAAU4/V_nya2d087w/s640/Amyr_Kli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395288" y="908050"/>
            <a:ext cx="50768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Maiandra GD" pitchFamily="34" charset="0"/>
              </a:rPr>
              <a:t>"Um rumo e um destino fazem a diferença em qualquer situação” </a:t>
            </a:r>
            <a:r>
              <a:rPr lang="pt-BR" sz="3200">
                <a:latin typeface="Maiandra GD" pitchFamily="34" charset="0"/>
              </a:rPr>
              <a:t>(Amyr Klink)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960563" y="273050"/>
            <a:ext cx="6726237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7F7F7F"/>
                </a:solidFill>
              </a:rPr>
              <a:t>PODER JUDICIÁRIO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>
                <a:solidFill>
                  <a:srgbClr val="7F7F7F"/>
                </a:solidFill>
              </a:rPr>
              <a:t>JUSTIÇA DO TRABALHO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 b="1">
                <a:solidFill>
                  <a:srgbClr val="7F7F7F"/>
                </a:solidFill>
              </a:rPr>
              <a:t>TRIBUNAL REGIONAL DO TRABALHO DA 13ª REGIÃO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327025"/>
            <a:ext cx="1111250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54038" y="1468438"/>
            <a:ext cx="8262937" cy="465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Plano de Gestão 2009/2011 – TRT 13ª Região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Prevê a elaboração de Planejamento Estratégico institucional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500" b="1">
                <a:solidFill>
                  <a:srgbClr val="000000"/>
                </a:solidFill>
              </a:rPr>
              <a:t>Janeiro/2009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Resolução nº 70/2009 – CNJ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Institui o Planejamento Estratégico no Poder Judiciário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500" b="1">
                <a:solidFill>
                  <a:srgbClr val="000000"/>
                </a:solidFill>
              </a:rPr>
              <a:t>Março/2009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16013" y="3068638"/>
            <a:ext cx="7200900" cy="2774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>
                <a:solidFill>
                  <a:srgbClr val="0B5395"/>
                </a:solidFill>
              </a:rPr>
              <a:t>Muito Obrigado!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4000">
              <a:solidFill>
                <a:srgbClr val="0B5395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B5395"/>
                </a:solidFill>
              </a:rPr>
              <a:t>AGE – Assessoria de Gestão Estratégica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B5395"/>
                </a:solidFill>
              </a:rPr>
              <a:t>3533-6107/3533-6033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>
                <a:solidFill>
                  <a:srgbClr val="0B5395"/>
                </a:solidFill>
              </a:rPr>
              <a:t>age@trt13.jus.br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3" y="2781300"/>
            <a:ext cx="3892550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4427538" y="3573463"/>
            <a:ext cx="720725" cy="431800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FFFF00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5292725" y="2997200"/>
            <a:ext cx="3527425" cy="173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Garantir a agilidade na tramitação dos processos judiciais no TRT 13a Região a fim de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assegurar a razoável duração do processo.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403350" y="1341438"/>
            <a:ext cx="6985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</a:rPr>
              <a:t>TEMA: QUALIDADE E CELERIDADE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042988" y="3573463"/>
            <a:ext cx="280828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000000"/>
                </a:solidFill>
              </a:rPr>
              <a:t>OTIMIZAR OS TRÂMITES PROCESSUAIS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0723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4638" y="476250"/>
            <a:ext cx="6196012" cy="604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1062038" y="1187450"/>
          <a:ext cx="7707312" cy="5099050"/>
        </p:xfrm>
        <a:graphic>
          <a:graphicData uri="http://schemas.openxmlformats.org/presentationml/2006/ole">
            <p:oleObj spid="_x0000_s2050" r:id="rId5" imgW="8487000" imgH="56106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1233488" y="1023938"/>
          <a:ext cx="6929437" cy="4365625"/>
        </p:xfrm>
        <a:graphic>
          <a:graphicData uri="http://schemas.openxmlformats.org/presentationml/2006/ole">
            <p:oleObj spid="_x0000_s3074" r:id="rId5" imgW="7639200" imgH="481032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179388" y="1196975"/>
          <a:ext cx="8748712" cy="4183063"/>
        </p:xfrm>
        <a:graphic>
          <a:graphicData uri="http://schemas.openxmlformats.org/presentationml/2006/ole">
            <p:oleObj spid="_x0000_s4098" r:id="rId5" imgW="6753343" imgH="3076643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>
            <a:hlinkClick r:id="rId4" action="ppaction://hlinksldjump"/>
          </p:cNvPr>
          <p:cNvGraphicFramePr>
            <a:graphicFrameLocks noChangeAspect="1"/>
          </p:cNvGraphicFramePr>
          <p:nvPr/>
        </p:nvGraphicFramePr>
        <p:xfrm>
          <a:off x="0" y="1268413"/>
          <a:ext cx="9001125" cy="4078287"/>
        </p:xfrm>
        <a:graphic>
          <a:graphicData uri="http://schemas.openxmlformats.org/presentationml/2006/ole">
            <p:oleObj spid="_x0000_s5122" r:id="rId5" imgW="6810257" imgH="3086100" progId="Excel.Sheet.8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068638"/>
            <a:ext cx="3892550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4427538" y="3933825"/>
            <a:ext cx="720725" cy="431800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FFFF00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5364163" y="3582988"/>
            <a:ext cx="3529012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Garantir a satisfação do público externo atendido pelo TRT 13ª Região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900113" y="1341438"/>
            <a:ext cx="7632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</a:rPr>
              <a:t>TEMA: QUALIDADE E CELERIDADE</a:t>
            </a:r>
          </a:p>
        </p:txBody>
      </p:sp>
      <p:sp>
        <p:nvSpPr>
          <p:cNvPr id="31750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644900"/>
            <a:ext cx="2665412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000000"/>
                </a:solidFill>
              </a:rPr>
              <a:t>GARANTIR A QUALIDADE NO ATENDIMENTO AO PÚBLICO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113" y="2781300"/>
            <a:ext cx="3892550" cy="201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4427538" y="3573463"/>
            <a:ext cx="720725" cy="431800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FFFF00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5364163" y="2997200"/>
            <a:ext cx="3529012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Assegurar o cumprimento das decisões emanadas do TRT 13a Região, a fim de garantir que os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direitos reconhecidos alcancem resultados concretos.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755650" y="1341438"/>
            <a:ext cx="76327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</a:rPr>
              <a:t>TEMA: ACESSO À JUSTIÇA E EFETIVIDADE</a:t>
            </a:r>
          </a:p>
        </p:txBody>
      </p:sp>
      <p:sp>
        <p:nvSpPr>
          <p:cNvPr id="32774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3429000"/>
            <a:ext cx="2665412" cy="82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000000"/>
                </a:solidFill>
              </a:rPr>
              <a:t>APRIMORAR O CUMPRIMENTO DAS DECISÕES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963" y="0"/>
            <a:ext cx="9204326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960563" y="273050"/>
            <a:ext cx="6726237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7F7F7F"/>
                </a:solidFill>
              </a:rPr>
              <a:t>PODER JUDICIÁRIO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>
                <a:solidFill>
                  <a:srgbClr val="7F7F7F"/>
                </a:solidFill>
              </a:rPr>
              <a:t>JUSTIÇA DO TRABALHO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 b="1">
                <a:solidFill>
                  <a:srgbClr val="7F7F7F"/>
                </a:solidFill>
              </a:rPr>
              <a:t>TRIBUNAL REGIONAL DO TRABALHO DA 13ª REGIÃO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327025"/>
            <a:ext cx="1111250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54038" y="1679575"/>
            <a:ext cx="8032750" cy="444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FORUM DE GESTÃO ESTRATÉGICA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Elaboração do Planejamento Estratégico Institucional 2010-2014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Resolução Administrativa nº 109/2009 – </a:t>
            </a:r>
            <a:r>
              <a:rPr lang="pt-BR" sz="1500" b="1">
                <a:solidFill>
                  <a:srgbClr val="000000"/>
                </a:solidFill>
              </a:rPr>
              <a:t>Dezembro/2009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II FORUM DE GESTÃO ESTRATÉGICA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Elaboração do Planejamento Estratégico de TIC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Resolução Administrativa nº 105/2010 – </a:t>
            </a:r>
            <a:r>
              <a:rPr lang="pt-BR" sz="1500" b="1">
                <a:solidFill>
                  <a:srgbClr val="000000"/>
                </a:solidFill>
              </a:rPr>
              <a:t>Novembro/2010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III FORUM DE GESTÃO ESTRATÉGICA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Elaboração do Planejamento Estratégico de Gestão de Pessoas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Resolução Administrativa nº 117/2010 – </a:t>
            </a:r>
            <a:r>
              <a:rPr lang="pt-BR" sz="1500" b="1">
                <a:solidFill>
                  <a:srgbClr val="000000"/>
                </a:solidFill>
              </a:rPr>
              <a:t>Dezembro/2010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708275"/>
            <a:ext cx="4032250" cy="230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4427538" y="3573463"/>
            <a:ext cx="720725" cy="431800"/>
          </a:xfrm>
          <a:prstGeom prst="rightArrow">
            <a:avLst>
              <a:gd name="adj1" fmla="val 50000"/>
              <a:gd name="adj2" fmla="val 50074"/>
            </a:avLst>
          </a:prstGeom>
          <a:solidFill>
            <a:srgbClr val="0B5395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5364163" y="2492375"/>
            <a:ext cx="3529012" cy="3386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Analisar periodicamente o desenvolvimento e a execução dos procedimentos de trabalho com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o objetivo de simplificar, agilizar e racionalizar as rotinas, por meio do aprimoramento e da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inovação, bem como da supressão de práticas desnecessárias, proporcionando melhor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desempenho à organização.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1403350" y="1341438"/>
            <a:ext cx="69850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800">
                <a:solidFill>
                  <a:srgbClr val="000000"/>
                </a:solidFill>
              </a:rPr>
              <a:t>TEMA: EFICIÊNCIA OPERACIONAL</a:t>
            </a:r>
          </a:p>
        </p:txBody>
      </p:sp>
      <p:sp>
        <p:nvSpPr>
          <p:cNvPr id="33798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3213100"/>
            <a:ext cx="2663825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OTIMIZAR E PADRONIZAR OS PROCEDIMENTOS DE TRABALHO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0963" y="0"/>
            <a:ext cx="9204326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960563" y="273050"/>
            <a:ext cx="6726237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7F7F7F"/>
                </a:solidFill>
              </a:rPr>
              <a:t>PODER JUDICIÁRIO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>
                <a:solidFill>
                  <a:srgbClr val="7F7F7F"/>
                </a:solidFill>
              </a:rPr>
              <a:t>JUSTIÇA DO TRABALHO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 b="1">
                <a:solidFill>
                  <a:srgbClr val="7F7F7F"/>
                </a:solidFill>
              </a:rPr>
              <a:t>TRIBUNAL REGIONAL DO TRABALHO DA 13ª REGIÃO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327025"/>
            <a:ext cx="1111250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23850" y="1989138"/>
            <a:ext cx="8569325" cy="44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DESDOBRAMENTO DO PLANEJAMENTO ESTRATÉGICO NAS UNIDADES JUDICIÁRIAS E ADMINISTRATIVAS (2011)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Secretaria de Planejamento e Finanças (SPF): </a:t>
            </a:r>
            <a:r>
              <a:rPr lang="pt-BR" sz="2200">
                <a:solidFill>
                  <a:srgbClr val="000000"/>
                </a:solidFill>
              </a:rPr>
              <a:t> fevereiro</a:t>
            </a: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Secretaria Judiciária (SJUD): </a:t>
            </a:r>
            <a:r>
              <a:rPr lang="pt-BR" sz="2200">
                <a:solidFill>
                  <a:srgbClr val="000000"/>
                </a:solidFill>
              </a:rPr>
              <a:t>abril</a:t>
            </a: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Varas do Trabalho de João Pessoa e Santa Rita: </a:t>
            </a:r>
            <a:r>
              <a:rPr lang="pt-BR" sz="2200">
                <a:solidFill>
                  <a:srgbClr val="000000"/>
                </a:solidFill>
              </a:rPr>
              <a:t>abril</a:t>
            </a: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Varas do Trabalho de Campina Grande: </a:t>
            </a:r>
            <a:r>
              <a:rPr lang="pt-BR" sz="2200">
                <a:solidFill>
                  <a:srgbClr val="000000"/>
                </a:solidFill>
              </a:rPr>
              <a:t>junho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Varas do Trab. de Catolé do Rocha, Cajazeiras e Sousa: </a:t>
            </a:r>
            <a:r>
              <a:rPr lang="pt-BR" sz="2200">
                <a:solidFill>
                  <a:srgbClr val="000000"/>
                </a:solidFill>
              </a:rPr>
              <a:t>setembro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Varas do Trabalho de Picuí, Areia e Guarabira: </a:t>
            </a:r>
            <a:r>
              <a:rPr lang="pt-BR" sz="2200">
                <a:solidFill>
                  <a:srgbClr val="000000"/>
                </a:solidFill>
              </a:rPr>
              <a:t>setembro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 b="1">
                <a:solidFill>
                  <a:srgbClr val="000000"/>
                </a:solidFill>
              </a:rPr>
              <a:t>Vara do Trabalho de Itabaiana: </a:t>
            </a:r>
            <a:r>
              <a:rPr lang="pt-BR" sz="2200">
                <a:solidFill>
                  <a:srgbClr val="000000"/>
                </a:solidFill>
              </a:rPr>
              <a:t>novembro</a:t>
            </a:r>
            <a:endParaRPr lang="pt-BR" sz="15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200" b="1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5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390525" y="615950"/>
            <a:ext cx="8542338" cy="1514475"/>
            <a:chOff x="246" y="388"/>
            <a:chExt cx="5381" cy="954"/>
          </a:xfrm>
        </p:grpSpPr>
        <p:pic>
          <p:nvPicPr>
            <p:cNvPr id="143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" y="388"/>
              <a:ext cx="5382" cy="9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349" name="Text Box 3"/>
            <p:cNvSpPr txBox="1">
              <a:spLocks noChangeArrowheads="1"/>
            </p:cNvSpPr>
            <p:nvPr/>
          </p:nvSpPr>
          <p:spPr bwMode="auto">
            <a:xfrm>
              <a:off x="246" y="388"/>
              <a:ext cx="5382" cy="9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4313" y="2428875"/>
            <a:ext cx="2571750" cy="1714500"/>
          </a:xfrm>
          <a:prstGeom prst="rect">
            <a:avLst/>
          </a:prstGeom>
          <a:solidFill>
            <a:srgbClr val="FFE0D9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E0D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4E6D"/>
                </a:solidFill>
              </a:rPr>
              <a:t>Definição das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4E6D"/>
                </a:solidFill>
              </a:rPr>
              <a:t>Equipes (Líderes,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4E6D"/>
                </a:solidFill>
              </a:rPr>
              <a:t>Líderes Ampliada 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4E6D"/>
                </a:solidFill>
              </a:rPr>
              <a:t>Desenvolvimento) –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4E6D"/>
                </a:solidFill>
              </a:rPr>
              <a:t>Ato GP N</a:t>
            </a:r>
            <a:r>
              <a:rPr lang="pt-BR" sz="2000" b="1" baseline="30000">
                <a:solidFill>
                  <a:srgbClr val="004E6D"/>
                </a:solidFill>
              </a:rPr>
              <a:t>o </a:t>
            </a:r>
            <a:r>
              <a:rPr lang="pt-BR" sz="2000" b="1">
                <a:solidFill>
                  <a:srgbClr val="004E6D"/>
                </a:solidFill>
              </a:rPr>
              <a:t> 201/2009</a:t>
            </a: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4211638" y="4149725"/>
            <a:ext cx="1587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286125" y="2357438"/>
            <a:ext cx="2571750" cy="1714500"/>
          </a:xfrm>
          <a:prstGeom prst="rect">
            <a:avLst/>
          </a:prstGeom>
          <a:solidFill>
            <a:srgbClr val="FFE0D9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E0D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4E6D"/>
                </a:solidFill>
              </a:rPr>
              <a:t>Entrevista com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>
                <a:solidFill>
                  <a:srgbClr val="004E6D"/>
                </a:solidFill>
              </a:rPr>
              <a:t>os Líderes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286500" y="2286000"/>
            <a:ext cx="2643188" cy="1857375"/>
          </a:xfrm>
          <a:prstGeom prst="rect">
            <a:avLst/>
          </a:prstGeom>
          <a:solidFill>
            <a:srgbClr val="FFE0D9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E0D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4E6D"/>
                </a:solidFill>
              </a:rPr>
              <a:t>Pesquisa de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4E6D"/>
                </a:solidFill>
              </a:rPr>
              <a:t>Clima Organizacional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4E6D"/>
                </a:solidFill>
              </a:rPr>
              <a:t>e Satisfação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4E6D"/>
                </a:solidFill>
              </a:rPr>
              <a:t>com os Usuários 2009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14438" y="4643438"/>
            <a:ext cx="2571750" cy="1714500"/>
          </a:xfrm>
          <a:prstGeom prst="rect">
            <a:avLst/>
          </a:prstGeom>
          <a:solidFill>
            <a:srgbClr val="FFE0D9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E0D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2060"/>
                </a:solidFill>
              </a:rPr>
              <a:t>I Fórum de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2060"/>
                </a:solidFill>
              </a:rPr>
              <a:t>Gestão Estratégica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2060"/>
                </a:solidFill>
              </a:rPr>
              <a:t> (dias 18, 19 e 20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2060"/>
                </a:solidFill>
              </a:rPr>
              <a:t> de novembro de 2009)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572000" y="4572000"/>
            <a:ext cx="3143250" cy="1714500"/>
          </a:xfrm>
          <a:prstGeom prst="rect">
            <a:avLst/>
          </a:prstGeom>
          <a:solidFill>
            <a:srgbClr val="FFE0D9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E0D9"/>
            </a:extrusionClr>
          </a:sp3d>
        </p:spPr>
        <p:txBody>
          <a:bodyPr wrap="none" lIns="90000" tIns="46800" rIns="90000" bIns="46800" anchor="ctr">
            <a:flatTx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2060"/>
                </a:solidFill>
              </a:rPr>
              <a:t>Planejamento Estratégico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 b="1">
                <a:solidFill>
                  <a:srgbClr val="002060"/>
                </a:solidFill>
                <a:latin typeface="Tahoma" pitchFamily="32" charset="0"/>
              </a:rPr>
              <a:t>2010-2014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002060"/>
                </a:solidFill>
                <a:latin typeface="Tahoma" pitchFamily="32" charset="0"/>
              </a:rPr>
              <a:t>(Resolução Administrativa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600">
                <a:solidFill>
                  <a:srgbClr val="002060"/>
                </a:solidFill>
                <a:latin typeface="Tahoma" pitchFamily="32" charset="0"/>
              </a:rPr>
              <a:t>N</a:t>
            </a:r>
            <a:r>
              <a:rPr lang="pt-BR" sz="1600" baseline="30000">
                <a:solidFill>
                  <a:srgbClr val="002060"/>
                </a:solidFill>
              </a:rPr>
              <a:t>o  </a:t>
            </a:r>
            <a:r>
              <a:rPr lang="pt-BR" sz="1600">
                <a:solidFill>
                  <a:srgbClr val="002060"/>
                </a:solidFill>
              </a:rPr>
              <a:t>109/2009)</a:t>
            </a:r>
            <a:r>
              <a:rPr lang="ar-SA" sz="1600">
                <a:solidFill>
                  <a:srgbClr val="002060"/>
                </a:solidFill>
                <a:cs typeface="Arial" charset="0"/>
              </a:rPr>
              <a:t>‏</a:t>
            </a:r>
            <a:endParaRPr lang="en-US" sz="1600">
              <a:solidFill>
                <a:srgbClr val="002060"/>
              </a:solidFill>
              <a:cs typeface="Arial" charset="0"/>
            </a:endParaRPr>
          </a:p>
        </p:txBody>
      </p:sp>
      <p:cxnSp>
        <p:nvCxnSpPr>
          <p:cNvPr id="9226" name="AutoShape 10"/>
          <p:cNvCxnSpPr>
            <a:cxnSpLocks noChangeShapeType="1"/>
            <a:stCxn id="9220" idx="3"/>
          </p:cNvCxnSpPr>
          <p:nvPr/>
        </p:nvCxnSpPr>
        <p:spPr bwMode="auto">
          <a:xfrm>
            <a:off x="2786063" y="3286125"/>
            <a:ext cx="357187" cy="3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227" name="AutoShape 11"/>
          <p:cNvCxnSpPr>
            <a:cxnSpLocks noChangeShapeType="1"/>
          </p:cNvCxnSpPr>
          <p:nvPr/>
        </p:nvCxnSpPr>
        <p:spPr bwMode="auto">
          <a:xfrm>
            <a:off x="5857875" y="3214688"/>
            <a:ext cx="287338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228" name="AutoShape 12"/>
          <p:cNvCxnSpPr>
            <a:cxnSpLocks noChangeShapeType="1"/>
          </p:cNvCxnSpPr>
          <p:nvPr/>
        </p:nvCxnSpPr>
        <p:spPr bwMode="auto">
          <a:xfrm>
            <a:off x="3786188" y="5500688"/>
            <a:ext cx="642937" cy="15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60563" y="273050"/>
            <a:ext cx="6726237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500">
                <a:solidFill>
                  <a:srgbClr val="7F7F7F"/>
                </a:solidFill>
              </a:rPr>
              <a:t>PODER JUDICIÁRIO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>
                <a:solidFill>
                  <a:srgbClr val="7F7F7F"/>
                </a:solidFill>
              </a:rPr>
              <a:t>JUSTIÇA DO TRABALHO</a:t>
            </a:r>
            <a:br>
              <a:rPr lang="en-GB" sz="1500">
                <a:solidFill>
                  <a:srgbClr val="7F7F7F"/>
                </a:solidFill>
              </a:rPr>
            </a:br>
            <a:r>
              <a:rPr lang="en-GB" sz="1500" b="1">
                <a:solidFill>
                  <a:srgbClr val="7F7F7F"/>
                </a:solidFill>
              </a:rPr>
              <a:t>TRIBUNAL REGIONAL DO TRABALHO DA 13ª REGIÃO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88" y="327025"/>
            <a:ext cx="1111250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54050" y="1646238"/>
            <a:ext cx="8032750" cy="444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>
                <a:solidFill>
                  <a:srgbClr val="000000"/>
                </a:solidFill>
              </a:rPr>
              <a:t>PLANEJAMENTO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>
                <a:solidFill>
                  <a:srgbClr val="000000"/>
                </a:solidFill>
              </a:rPr>
              <a:t>ESTRATÉGICO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>
                <a:solidFill>
                  <a:srgbClr val="000000"/>
                </a:solidFill>
              </a:rPr>
              <a:t>INSTITUCIONAL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>
                <a:solidFill>
                  <a:srgbClr val="000000"/>
                </a:solidFill>
              </a:rPr>
              <a:t>2010/2014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40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900">
                <a:solidFill>
                  <a:srgbClr val="000000"/>
                </a:solidFill>
              </a:rPr>
              <a:t>Aprovado pelo E. Tribunal Pleno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200">
                <a:solidFill>
                  <a:srgbClr val="000000"/>
                </a:solidFill>
              </a:rPr>
              <a:t>(Resolução Administrativa nº 109 – 10/12/2009)</a:t>
            </a:r>
            <a:r>
              <a:rPr lang="ar-SA" sz="2200">
                <a:solidFill>
                  <a:srgbClr val="000000"/>
                </a:solidFill>
                <a:cs typeface="Arial" charset="0"/>
              </a:rPr>
              <a:t>‏</a:t>
            </a:r>
            <a:endParaRPr lang="en-US" sz="22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4488" y="1795463"/>
            <a:ext cx="1960562" cy="280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755650"/>
            <a:ext cx="8667750" cy="563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Text Box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5732463"/>
            <a:ext cx="4681537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rgbClr val="0B5395"/>
                </a:solidFill>
              </a:rPr>
              <a:t>PLANEJAMENTO ESTRATÉGICO TRT13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68313" y="76358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46800" rIns="0" bIns="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>
                <a:solidFill>
                  <a:srgbClr val="04617B"/>
                </a:solidFill>
                <a:latin typeface="Calibri" pitchFamily="32" charset="0"/>
              </a:rPr>
              <a:t>O QUE É O BALANCED SCORECARD (BSC)?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9750" y="23320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68288" indent="-268288">
              <a:spcBef>
                <a:spcPts val="60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pt-BR" sz="2400">
                <a:solidFill>
                  <a:srgbClr val="000000"/>
                </a:solidFill>
              </a:rPr>
              <a:t>Método para gerenciamento estratégico que avalia o desempenho através de indicadores</a:t>
            </a:r>
          </a:p>
          <a:p>
            <a:pPr marL="268288" indent="-268288">
              <a:spcBef>
                <a:spcPts val="600"/>
              </a:spcBef>
              <a:buClrTx/>
              <a:buFontTx/>
              <a:buNone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endParaRPr lang="pt-BR" sz="2400">
              <a:solidFill>
                <a:srgbClr val="000000"/>
              </a:solidFill>
            </a:endParaRPr>
          </a:p>
          <a:p>
            <a:pPr marL="268288" indent="-268288">
              <a:spcBef>
                <a:spcPts val="600"/>
              </a:spcBef>
              <a:buClr>
                <a:srgbClr val="0BD0D9"/>
              </a:buClr>
              <a:buFont typeface="Wingdings 2" pitchFamily="16" charset="2"/>
              <a:buChar char="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</a:pPr>
            <a:r>
              <a:rPr lang="pt-BR" sz="2400">
                <a:solidFill>
                  <a:srgbClr val="000000"/>
                </a:solidFill>
              </a:rPr>
              <a:t>Possui quatro diferentes perspectivas: </a:t>
            </a:r>
            <a:r>
              <a:rPr lang="pt-BR" sz="2400">
                <a:solidFill>
                  <a:srgbClr val="FF0000"/>
                </a:solidFill>
              </a:rPr>
              <a:t>financeira</a:t>
            </a:r>
            <a:r>
              <a:rPr lang="pt-BR" sz="2400">
                <a:solidFill>
                  <a:srgbClr val="000000"/>
                </a:solidFill>
              </a:rPr>
              <a:t>, </a:t>
            </a:r>
            <a:r>
              <a:rPr lang="pt-BR" sz="2400">
                <a:solidFill>
                  <a:srgbClr val="FF0000"/>
                </a:solidFill>
              </a:rPr>
              <a:t>clientes</a:t>
            </a:r>
            <a:r>
              <a:rPr lang="pt-BR" sz="2400">
                <a:solidFill>
                  <a:srgbClr val="000000"/>
                </a:solidFill>
              </a:rPr>
              <a:t>, </a:t>
            </a:r>
            <a:r>
              <a:rPr lang="pt-BR" sz="2400">
                <a:solidFill>
                  <a:srgbClr val="FF0000"/>
                </a:solidFill>
              </a:rPr>
              <a:t>processos internos </a:t>
            </a:r>
            <a:r>
              <a:rPr lang="pt-BR" sz="2400">
                <a:solidFill>
                  <a:srgbClr val="000000"/>
                </a:solidFill>
              </a:rPr>
              <a:t>(envolve indicadores para mensurar o desempenho dos processos, para se atingir excelência operacional) e </a:t>
            </a:r>
            <a:r>
              <a:rPr lang="pt-BR" sz="2400">
                <a:solidFill>
                  <a:srgbClr val="FF0000"/>
                </a:solidFill>
              </a:rPr>
              <a:t>aprendizado e crescimento</a:t>
            </a:r>
            <a:r>
              <a:rPr lang="pt-BR" sz="2400">
                <a:solidFill>
                  <a:srgbClr val="000000"/>
                </a:solidFill>
              </a:rPr>
              <a:t> (decorre de três fontes: pessoas, sistemas e alinhamento organizacional)</a:t>
            </a:r>
            <a:r>
              <a:rPr lang="ar-SA" sz="2400">
                <a:solidFill>
                  <a:srgbClr val="000000"/>
                </a:solidFill>
                <a:cs typeface="Arial" charset="0"/>
              </a:rPr>
              <a:t>‏</a:t>
            </a: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3419475" y="2636838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300788" y="2852738"/>
            <a:ext cx="2303462" cy="1584325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68313" y="2781300"/>
            <a:ext cx="2232025" cy="1511300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132138" y="5013325"/>
            <a:ext cx="2447925" cy="1368425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708400" y="2924175"/>
            <a:ext cx="15843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FF"/>
                </a:solidFill>
              </a:rPr>
              <a:t>VISÃO E ESTRATÉGIA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227763" y="2852738"/>
            <a:ext cx="2232025" cy="149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FF"/>
                </a:solidFill>
              </a:rPr>
              <a:t>PROCESSOS INTERNOS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400">
                <a:solidFill>
                  <a:srgbClr val="FFFFFF"/>
                </a:solidFill>
              </a:rPr>
              <a:t>(para satisfazer aos clientes, em quais processos devemos nos sobressair?)</a:t>
            </a:r>
            <a:r>
              <a:rPr lang="ar-SA" sz="1400">
                <a:solidFill>
                  <a:srgbClr val="FFFFFF"/>
                </a:solidFill>
                <a:cs typeface="Arial" charset="0"/>
              </a:rPr>
              <a:t>‏</a:t>
            </a: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611188" y="2924175"/>
            <a:ext cx="2160587" cy="1220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FF"/>
                </a:solidFill>
              </a:rPr>
              <a:t>SOCIEDADE </a:t>
            </a:r>
            <a:r>
              <a:rPr lang="pt-BR" sz="1400">
                <a:solidFill>
                  <a:srgbClr val="FFFFFF"/>
                </a:solidFill>
              </a:rPr>
              <a:t>(para alcançarmos a nossa visão, como devemos ser vistos pelos nossos clientes?)</a:t>
            </a:r>
            <a:r>
              <a:rPr lang="ar-SA" sz="1400">
                <a:solidFill>
                  <a:srgbClr val="FFFFFF"/>
                </a:solidFill>
                <a:cs typeface="Arial" charset="0"/>
              </a:rPr>
              <a:t>‏</a:t>
            </a: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3132138" y="5084763"/>
            <a:ext cx="2376487" cy="128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FFFFFF"/>
                </a:solidFill>
              </a:rPr>
              <a:t>APRENDIZADO E CRESCIMENTO </a:t>
            </a:r>
            <a:r>
              <a:rPr lang="pt-BR" sz="1400">
                <a:solidFill>
                  <a:srgbClr val="FFFFFF"/>
                </a:solidFill>
              </a:rPr>
              <a:t>(para alcançar a visão, como ser hábil em mudar e progredir?)</a:t>
            </a:r>
            <a:r>
              <a:rPr lang="ar-SA" sz="1400">
                <a:solidFill>
                  <a:srgbClr val="FFFFFF"/>
                </a:solidFill>
                <a:cs typeface="Arial" charset="0"/>
              </a:rPr>
              <a:t>‏</a:t>
            </a: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4211638" y="3789363"/>
            <a:ext cx="360362" cy="1223962"/>
          </a:xfrm>
          <a:prstGeom prst="downArrow">
            <a:avLst>
              <a:gd name="adj1" fmla="val 50000"/>
              <a:gd name="adj2" fmla="val 49941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2627313" y="3284538"/>
            <a:ext cx="792162" cy="341312"/>
          </a:xfrm>
          <a:prstGeom prst="leftArrow">
            <a:avLst>
              <a:gd name="adj1" fmla="val 50000"/>
              <a:gd name="adj2" fmla="val 49900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508625" y="3213100"/>
            <a:ext cx="792163" cy="360363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0F6FC6"/>
          </a:solidFill>
          <a:ln w="25560">
            <a:solidFill>
              <a:srgbClr val="08509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1331913" y="1341438"/>
            <a:ext cx="6480175" cy="703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b="1">
                <a:solidFill>
                  <a:srgbClr val="0B5395"/>
                </a:solidFill>
              </a:rPr>
              <a:t>PERSPECTIVAS DO BSC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21" grpId="0" animBg="1"/>
      <p:bldP spid="13322" grpId="0" animBg="1"/>
      <p:bldP spid="1332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Lucida Sans Unicode"/>
        <a:cs typeface="Lucida Sans Unicode"/>
      </a:majorFont>
      <a:minorFont>
        <a:latin typeface="Constanti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Lucida Sans Unicode"/>
        <a:cs typeface="Lucida Sans Unicode"/>
      </a:majorFont>
      <a:minorFont>
        <a:latin typeface="Constanti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Lucida Sans Unicode"/>
        <a:cs typeface="Lucida Sans Unicode"/>
      </a:majorFont>
      <a:minorFont>
        <a:latin typeface="Constanti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"/>
        <a:ea typeface="Lucida Sans Unicode"/>
        <a:cs typeface="Lucida Sans Unicode"/>
      </a:majorFont>
      <a:minorFont>
        <a:latin typeface="Constantia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nstantia" pitchFamily="16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798</Words>
  <Application>Microsoft Office PowerPoint</Application>
  <PresentationFormat>Apresentação na tela (4:3)</PresentationFormat>
  <Paragraphs>236</Paragraphs>
  <Slides>30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Tema do Office</vt:lpstr>
      <vt:lpstr>1_Tema do Office</vt:lpstr>
      <vt:lpstr>2_Tema do Office</vt:lpstr>
      <vt:lpstr>3_Tema do Office</vt:lpstr>
      <vt:lpstr>Acrobat Document</vt:lpstr>
      <vt:lpstr>Planilha do Microsoft Office Excel 97-2003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GERMANA</dc:creator>
  <cp:lastModifiedBy>GERMANA</cp:lastModifiedBy>
  <cp:revision>57</cp:revision>
  <cp:lastPrinted>1601-01-01T00:00:00Z</cp:lastPrinted>
  <dcterms:created xsi:type="dcterms:W3CDTF">1601-01-01T00:00:00Z</dcterms:created>
  <dcterms:modified xsi:type="dcterms:W3CDTF">2012-04-19T17:03:22Z</dcterms:modified>
</cp:coreProperties>
</file>